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275C7A3-105D-4719-AA74-2A507CBC0C81}">
          <p14:sldIdLst>
            <p14:sldId id="256"/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es" initials="E" lastIdx="1" clrIdx="0">
    <p:extLst>
      <p:ext uri="{19B8F6BF-5375-455C-9EA6-DF929625EA0E}">
        <p15:presenceInfo xmlns:p15="http://schemas.microsoft.com/office/powerpoint/2012/main" userId="E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14" autoAdjust="0"/>
  </p:normalViewPr>
  <p:slideViewPr>
    <p:cSldViewPr snapToGrid="0">
      <p:cViewPr varScale="1">
        <p:scale>
          <a:sx n="75" d="100"/>
          <a:sy n="75" d="100"/>
        </p:scale>
        <p:origin x="77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2FF5D-F672-4D3B-91C2-EFF659B24EB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harsh" dir="t">
            <a:rot lat="0" lon="0" rev="3000000"/>
          </a:lightRig>
        </a:scene3d>
      </dgm:spPr>
      <dgm:t>
        <a:bodyPr/>
        <a:lstStyle/>
        <a:p>
          <a:endParaRPr lang="en-US"/>
        </a:p>
      </dgm:t>
    </dgm:pt>
    <dgm:pt modelId="{0F09ABC2-901B-42C1-B4C1-087AB6C9F0C7}">
      <dgm:prSet custT="1"/>
      <dgm:spPr>
        <a:ln>
          <a:noFill/>
        </a:ln>
        <a:effectLst>
          <a:glow rad="139700">
            <a:schemeClr val="accent6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bs-Latn-BA" sz="1600" b="1" i="0" dirty="0" smtClean="0"/>
            <a:t>AMENTU BILLĀHĪ</a:t>
          </a:r>
          <a:r>
            <a:rPr lang="bs-Latn-BA" sz="1600" b="0" i="0" dirty="0" smtClean="0"/>
            <a:t> – Ja vjerujem u Allaha</a:t>
          </a:r>
          <a:endParaRPr lang="bs-Latn-BA" sz="1600" dirty="0"/>
        </a:p>
      </dgm:t>
    </dgm:pt>
    <dgm:pt modelId="{A807FFDA-978B-49C9-9902-087FDEBC2604}" type="parTrans" cxnId="{533952D9-8C24-4399-BF0E-698ED609B61A}">
      <dgm:prSet/>
      <dgm:spPr/>
      <dgm:t>
        <a:bodyPr/>
        <a:lstStyle/>
        <a:p>
          <a:endParaRPr lang="en-US" sz="1600"/>
        </a:p>
      </dgm:t>
    </dgm:pt>
    <dgm:pt modelId="{49A93CBA-C5D6-4691-97D6-FCDA1671C727}" type="sibTrans" cxnId="{533952D9-8C24-4399-BF0E-698ED609B61A}">
      <dgm:prSet/>
      <dgm:spPr/>
      <dgm:t>
        <a:bodyPr/>
        <a:lstStyle/>
        <a:p>
          <a:endParaRPr lang="en-US" sz="1600"/>
        </a:p>
      </dgm:t>
    </dgm:pt>
    <dgm:pt modelId="{C2D09494-F4E2-428A-969D-E5A038CA330F}">
      <dgm:prSet custT="1"/>
      <dgm:spPr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isometricOffAxis2Left"/>
          <a:lightRig rig="harsh" dir="t">
            <a:rot lat="0" lon="0" rev="3000000"/>
          </a:lightRig>
        </a:scene3d>
        <a:sp3d extrusionH="254000" contourW="19050">
          <a:bevelT w="82550" h="44450" prst="convex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bs-Latn-BA" sz="1600" b="1" i="0" dirty="0" smtClean="0"/>
            <a:t>VE MELĀIKETIHĪ</a:t>
          </a:r>
          <a:r>
            <a:rPr lang="bs-Latn-BA" sz="1600" b="0" i="0" dirty="0" smtClean="0"/>
            <a:t> – i u Allahove meleke</a:t>
          </a:r>
          <a:endParaRPr lang="bs-Latn-BA" sz="1600" dirty="0"/>
        </a:p>
      </dgm:t>
    </dgm:pt>
    <dgm:pt modelId="{6FF2E446-9E05-42AB-B5E4-AA03B2A36323}" type="parTrans" cxnId="{CB538613-BA7D-4F43-8251-02A3F4546912}">
      <dgm:prSet/>
      <dgm:spPr/>
      <dgm:t>
        <a:bodyPr/>
        <a:lstStyle/>
        <a:p>
          <a:endParaRPr lang="en-US" sz="1600"/>
        </a:p>
      </dgm:t>
    </dgm:pt>
    <dgm:pt modelId="{3CA9FB56-D79A-49A8-BE24-5E7B13BAD98B}" type="sibTrans" cxnId="{CB538613-BA7D-4F43-8251-02A3F4546912}">
      <dgm:prSet/>
      <dgm:spPr/>
      <dgm:t>
        <a:bodyPr/>
        <a:lstStyle/>
        <a:p>
          <a:endParaRPr lang="en-US" sz="1600"/>
        </a:p>
      </dgm:t>
    </dgm:pt>
    <dgm:pt modelId="{F78E4273-7E4D-4B64-A75D-A57C305D44F6}">
      <dgm:prSet custT="1"/>
      <dgm:spPr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bs-Latn-BA" sz="1600" b="1" i="0" dirty="0" smtClean="0"/>
            <a:t>VE KUTUBIHĪ</a:t>
          </a:r>
          <a:r>
            <a:rPr lang="bs-Latn-BA" sz="1600" b="0" i="0" dirty="0" smtClean="0"/>
            <a:t> – i u Allahove knjige</a:t>
          </a:r>
          <a:endParaRPr lang="bs-Latn-BA" sz="1600" dirty="0"/>
        </a:p>
      </dgm:t>
    </dgm:pt>
    <dgm:pt modelId="{3A9D6A6E-F548-466E-A876-CFAA148B4F98}" type="parTrans" cxnId="{06F35BA4-BB5E-41B7-9A4B-34CF0B1DD58A}">
      <dgm:prSet/>
      <dgm:spPr/>
      <dgm:t>
        <a:bodyPr/>
        <a:lstStyle/>
        <a:p>
          <a:endParaRPr lang="en-US" sz="1600"/>
        </a:p>
      </dgm:t>
    </dgm:pt>
    <dgm:pt modelId="{F5658D9F-31CC-432F-B2CF-6989BF64BC64}" type="sibTrans" cxnId="{06F35BA4-BB5E-41B7-9A4B-34CF0B1DD58A}">
      <dgm:prSet/>
      <dgm:spPr/>
      <dgm:t>
        <a:bodyPr/>
        <a:lstStyle/>
        <a:p>
          <a:endParaRPr lang="en-US" sz="1600"/>
        </a:p>
      </dgm:t>
    </dgm:pt>
    <dgm:pt modelId="{9521343A-AC38-4B57-A099-F0750EB29179}">
      <dgm:prSet custT="1"/>
      <dgm:spPr>
        <a:ln>
          <a:noFill/>
        </a:ln>
        <a:effectLst>
          <a:glow rad="139700">
            <a:schemeClr val="accent6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bs-Latn-BA" sz="1600" b="1" i="0" dirty="0" smtClean="0"/>
            <a:t>VE RUSULIHĪ</a:t>
          </a:r>
          <a:r>
            <a:rPr lang="bs-Latn-BA" sz="1600" b="0" i="0" dirty="0" smtClean="0"/>
            <a:t> – i u Allahove poslanike</a:t>
          </a:r>
          <a:endParaRPr lang="bs-Latn-BA" sz="1600" dirty="0"/>
        </a:p>
      </dgm:t>
    </dgm:pt>
    <dgm:pt modelId="{0239A353-D017-43BA-969D-FDAFB8A4CA0C}" type="parTrans" cxnId="{C3FA9CB5-3143-4954-949F-96363D43E7F9}">
      <dgm:prSet/>
      <dgm:spPr/>
      <dgm:t>
        <a:bodyPr/>
        <a:lstStyle/>
        <a:p>
          <a:endParaRPr lang="en-US" sz="1600"/>
        </a:p>
      </dgm:t>
    </dgm:pt>
    <dgm:pt modelId="{313AE6BD-E28F-4005-B58D-F47D78985A5A}" type="sibTrans" cxnId="{C3FA9CB5-3143-4954-949F-96363D43E7F9}">
      <dgm:prSet/>
      <dgm:spPr/>
      <dgm:t>
        <a:bodyPr/>
        <a:lstStyle/>
        <a:p>
          <a:endParaRPr lang="en-US" sz="1600"/>
        </a:p>
      </dgm:t>
    </dgm:pt>
    <dgm:pt modelId="{C62B135A-7A89-4D6E-A874-50289F1EE05E}">
      <dgm:prSet custT="1"/>
      <dgm:spPr>
        <a:ln>
          <a:noFill/>
        </a:ln>
        <a:effectLst>
          <a:glow rad="139700">
            <a:schemeClr val="accent6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bs-Latn-BA" sz="1600" b="1" i="0" dirty="0" smtClean="0"/>
            <a:t>VEL JEVMIL ĀHIRI</a:t>
          </a:r>
          <a:r>
            <a:rPr lang="bs-Latn-BA" sz="1600" b="0" i="0" dirty="0" smtClean="0"/>
            <a:t> – i u Sudnji dan</a:t>
          </a:r>
          <a:endParaRPr lang="bs-Latn-BA" sz="1600" dirty="0"/>
        </a:p>
      </dgm:t>
    </dgm:pt>
    <dgm:pt modelId="{8600D50E-0B7B-4079-BE13-096EAB8B574C}" type="parTrans" cxnId="{E6BC96DA-7B33-46F5-97C7-C4D83D1FEFD0}">
      <dgm:prSet/>
      <dgm:spPr/>
      <dgm:t>
        <a:bodyPr/>
        <a:lstStyle/>
        <a:p>
          <a:endParaRPr lang="en-US" sz="1600"/>
        </a:p>
      </dgm:t>
    </dgm:pt>
    <dgm:pt modelId="{9104A70A-374B-49BF-AC58-FC7F909D8B8E}" type="sibTrans" cxnId="{E6BC96DA-7B33-46F5-97C7-C4D83D1FEFD0}">
      <dgm:prSet/>
      <dgm:spPr/>
      <dgm:t>
        <a:bodyPr/>
        <a:lstStyle/>
        <a:p>
          <a:endParaRPr lang="en-US" sz="1600"/>
        </a:p>
      </dgm:t>
    </dgm:pt>
    <dgm:pt modelId="{81D90E90-705E-411E-8BFB-DAC438C17430}">
      <dgm:prSet custT="1"/>
      <dgm:spPr>
        <a:ln>
          <a:noFill/>
        </a:ln>
        <a:effectLst>
          <a:glow rad="139700">
            <a:schemeClr val="accent6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isometricOffAxis2Left"/>
          <a:lightRig rig="harsh" dir="t">
            <a:rot lat="0" lon="0" rev="3000000"/>
          </a:lightRig>
        </a:scene3d>
        <a:sp3d extrusionH="254000" contourW="19050">
          <a:bevelT w="82550" h="44450" prst="convex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bs-Latn-BA" sz="1600" b="1" i="0" dirty="0" smtClean="0"/>
            <a:t>VE BIL KADERI HAJRIHĪ VE ŠERRIHĪ MINELLĀHI TEĀLĀ</a:t>
          </a:r>
          <a:r>
            <a:rPr lang="bs-Latn-BA" sz="1600" b="0" i="0" dirty="0" smtClean="0"/>
            <a:t> – i vjerujem da sve što se događa - i dobro i loše, biva s Allahovim određenjem.</a:t>
          </a:r>
          <a:endParaRPr lang="bs-Latn-BA" sz="1600" dirty="0"/>
        </a:p>
      </dgm:t>
    </dgm:pt>
    <dgm:pt modelId="{22CC3212-4E92-431A-AE15-30C594F8DCA4}" type="parTrans" cxnId="{6EBAC79F-3EE7-4AC6-8821-C963549BF3FB}">
      <dgm:prSet/>
      <dgm:spPr/>
      <dgm:t>
        <a:bodyPr/>
        <a:lstStyle/>
        <a:p>
          <a:endParaRPr lang="en-US" sz="1600"/>
        </a:p>
      </dgm:t>
    </dgm:pt>
    <dgm:pt modelId="{791552FE-965A-42EB-9462-DBE090EB5945}" type="sibTrans" cxnId="{6EBAC79F-3EE7-4AC6-8821-C963549BF3FB}">
      <dgm:prSet/>
      <dgm:spPr/>
      <dgm:t>
        <a:bodyPr/>
        <a:lstStyle/>
        <a:p>
          <a:endParaRPr lang="en-US" sz="1600"/>
        </a:p>
      </dgm:t>
    </dgm:pt>
    <dgm:pt modelId="{E67E2879-2F4B-4489-9B49-5BDB974BC0A4}" type="pres">
      <dgm:prSet presAssocID="{6052FF5D-F672-4D3B-91C2-EFF659B24E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28B3EE-6AE9-4524-B41E-6C562A275905}" type="pres">
      <dgm:prSet presAssocID="{0F09ABC2-901B-42C1-B4C1-087AB6C9F0C7}" presName="node" presStyleLbl="node1" presStyleIdx="0" presStyleCnt="6" custLinFactNeighborX="-484" custLinFactNeighborY="1613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  <dgm:pt modelId="{654A33C5-3F16-4806-AC56-6E11A47D4C11}" type="pres">
      <dgm:prSet presAssocID="{49A93CBA-C5D6-4691-97D6-FCDA1671C727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2CAACEAD-4B25-452D-B332-19FAB0DB8000}" type="pres">
      <dgm:prSet presAssocID="{C2D09494-F4E2-428A-969D-E5A038CA330F}" presName="node" presStyleLbl="node1" presStyleIdx="1" presStyleCnt="6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  <dgm:pt modelId="{3E0F11CA-D73F-4C72-8DD1-535DB5180D39}" type="pres">
      <dgm:prSet presAssocID="{3CA9FB56-D79A-49A8-BE24-5E7B13BAD98B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45AA8C03-EE40-47C0-BA30-79481854FE7D}" type="pres">
      <dgm:prSet presAssocID="{F78E4273-7E4D-4B64-A75D-A57C305D44F6}" presName="node" presStyleLbl="node1" presStyleIdx="2" presStyleCnt="6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  <dgm:pt modelId="{BBB1DBF3-72A3-441E-BF75-953CCD1EFD92}" type="pres">
      <dgm:prSet presAssocID="{F5658D9F-31CC-432F-B2CF-6989BF64BC64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F23A3870-86A1-425D-BD9D-754219FDD25F}" type="pres">
      <dgm:prSet presAssocID="{9521343A-AC38-4B57-A099-F0750EB29179}" presName="node" presStyleLbl="node1" presStyleIdx="3" presStyleCnt="6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  <dgm:pt modelId="{96615D91-BAA1-49EF-8BF0-88C42DCAE95B}" type="pres">
      <dgm:prSet presAssocID="{313AE6BD-E28F-4005-B58D-F47D78985A5A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3A8C5941-5FCD-42B6-B9E7-E1EF44294A16}" type="pres">
      <dgm:prSet presAssocID="{C62B135A-7A89-4D6E-A874-50289F1EE05E}" presName="node" presStyleLbl="node1" presStyleIdx="4" presStyleCnt="6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  <dgm:pt modelId="{C19FF90A-FF91-4CB5-963A-9F9B269504F9}" type="pres">
      <dgm:prSet presAssocID="{9104A70A-374B-49BF-AC58-FC7F909D8B8E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08CDDDC4-6639-4E67-82D3-A6B3BEAA061B}" type="pres">
      <dgm:prSet presAssocID="{81D90E90-705E-411E-8BFB-DAC438C17430}" presName="node" presStyleLbl="node1" presStyleIdx="5" presStyleCnt="6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</dgm:ptLst>
  <dgm:cxnLst>
    <dgm:cxn modelId="{8FA1A997-FF4E-4511-A296-38861D27D895}" type="presOf" srcId="{6052FF5D-F672-4D3B-91C2-EFF659B24EBB}" destId="{E67E2879-2F4B-4489-9B49-5BDB974BC0A4}" srcOrd="0" destOrd="0" presId="urn:microsoft.com/office/officeart/2005/8/layout/default"/>
    <dgm:cxn modelId="{14417D43-A776-4D25-9494-C92D98866CC6}" type="presOf" srcId="{C2D09494-F4E2-428A-969D-E5A038CA330F}" destId="{2CAACEAD-4B25-452D-B332-19FAB0DB8000}" srcOrd="0" destOrd="0" presId="urn:microsoft.com/office/officeart/2005/8/layout/default"/>
    <dgm:cxn modelId="{06F35BA4-BB5E-41B7-9A4B-34CF0B1DD58A}" srcId="{6052FF5D-F672-4D3B-91C2-EFF659B24EBB}" destId="{F78E4273-7E4D-4B64-A75D-A57C305D44F6}" srcOrd="2" destOrd="0" parTransId="{3A9D6A6E-F548-466E-A876-CFAA148B4F98}" sibTransId="{F5658D9F-31CC-432F-B2CF-6989BF64BC64}"/>
    <dgm:cxn modelId="{533952D9-8C24-4399-BF0E-698ED609B61A}" srcId="{6052FF5D-F672-4D3B-91C2-EFF659B24EBB}" destId="{0F09ABC2-901B-42C1-B4C1-087AB6C9F0C7}" srcOrd="0" destOrd="0" parTransId="{A807FFDA-978B-49C9-9902-087FDEBC2604}" sibTransId="{49A93CBA-C5D6-4691-97D6-FCDA1671C727}"/>
    <dgm:cxn modelId="{CB538613-BA7D-4F43-8251-02A3F4546912}" srcId="{6052FF5D-F672-4D3B-91C2-EFF659B24EBB}" destId="{C2D09494-F4E2-428A-969D-E5A038CA330F}" srcOrd="1" destOrd="0" parTransId="{6FF2E446-9E05-42AB-B5E4-AA03B2A36323}" sibTransId="{3CA9FB56-D79A-49A8-BE24-5E7B13BAD98B}"/>
    <dgm:cxn modelId="{6EBAC79F-3EE7-4AC6-8821-C963549BF3FB}" srcId="{6052FF5D-F672-4D3B-91C2-EFF659B24EBB}" destId="{81D90E90-705E-411E-8BFB-DAC438C17430}" srcOrd="5" destOrd="0" parTransId="{22CC3212-4E92-431A-AE15-30C594F8DCA4}" sibTransId="{791552FE-965A-42EB-9462-DBE090EB5945}"/>
    <dgm:cxn modelId="{28B56192-8201-4664-A2DE-1D8548F966C1}" type="presOf" srcId="{F78E4273-7E4D-4B64-A75D-A57C305D44F6}" destId="{45AA8C03-EE40-47C0-BA30-79481854FE7D}" srcOrd="0" destOrd="0" presId="urn:microsoft.com/office/officeart/2005/8/layout/default"/>
    <dgm:cxn modelId="{B764C187-EFD8-49B0-8B1C-8EBFC5D047F9}" type="presOf" srcId="{C62B135A-7A89-4D6E-A874-50289F1EE05E}" destId="{3A8C5941-5FCD-42B6-B9E7-E1EF44294A16}" srcOrd="0" destOrd="0" presId="urn:microsoft.com/office/officeart/2005/8/layout/default"/>
    <dgm:cxn modelId="{E9FA3CC1-83C6-4D95-8220-DA2A9B7B7A94}" type="presOf" srcId="{0F09ABC2-901B-42C1-B4C1-087AB6C9F0C7}" destId="{8428B3EE-6AE9-4524-B41E-6C562A275905}" srcOrd="0" destOrd="0" presId="urn:microsoft.com/office/officeart/2005/8/layout/default"/>
    <dgm:cxn modelId="{E6BC96DA-7B33-46F5-97C7-C4D83D1FEFD0}" srcId="{6052FF5D-F672-4D3B-91C2-EFF659B24EBB}" destId="{C62B135A-7A89-4D6E-A874-50289F1EE05E}" srcOrd="4" destOrd="0" parTransId="{8600D50E-0B7B-4079-BE13-096EAB8B574C}" sibTransId="{9104A70A-374B-49BF-AC58-FC7F909D8B8E}"/>
    <dgm:cxn modelId="{7DE6C552-C63E-4511-B0E7-1A248B0F1D3C}" type="presOf" srcId="{81D90E90-705E-411E-8BFB-DAC438C17430}" destId="{08CDDDC4-6639-4E67-82D3-A6B3BEAA061B}" srcOrd="0" destOrd="0" presId="urn:microsoft.com/office/officeart/2005/8/layout/default"/>
    <dgm:cxn modelId="{C3FA9CB5-3143-4954-949F-96363D43E7F9}" srcId="{6052FF5D-F672-4D3B-91C2-EFF659B24EBB}" destId="{9521343A-AC38-4B57-A099-F0750EB29179}" srcOrd="3" destOrd="0" parTransId="{0239A353-D017-43BA-969D-FDAFB8A4CA0C}" sibTransId="{313AE6BD-E28F-4005-B58D-F47D78985A5A}"/>
    <dgm:cxn modelId="{2AB3C409-8291-4483-A647-C4EDA45931CA}" type="presOf" srcId="{9521343A-AC38-4B57-A099-F0750EB29179}" destId="{F23A3870-86A1-425D-BD9D-754219FDD25F}" srcOrd="0" destOrd="0" presId="urn:microsoft.com/office/officeart/2005/8/layout/default"/>
    <dgm:cxn modelId="{74B706CE-D246-45EC-AC56-176C8577CE99}" type="presParOf" srcId="{E67E2879-2F4B-4489-9B49-5BDB974BC0A4}" destId="{8428B3EE-6AE9-4524-B41E-6C562A275905}" srcOrd="0" destOrd="0" presId="urn:microsoft.com/office/officeart/2005/8/layout/default"/>
    <dgm:cxn modelId="{C2EC4824-DD98-45FB-9F34-18DFB7B12EFD}" type="presParOf" srcId="{E67E2879-2F4B-4489-9B49-5BDB974BC0A4}" destId="{654A33C5-3F16-4806-AC56-6E11A47D4C11}" srcOrd="1" destOrd="0" presId="urn:microsoft.com/office/officeart/2005/8/layout/default"/>
    <dgm:cxn modelId="{AD978168-0243-462F-8E89-697CB340C4AD}" type="presParOf" srcId="{E67E2879-2F4B-4489-9B49-5BDB974BC0A4}" destId="{2CAACEAD-4B25-452D-B332-19FAB0DB8000}" srcOrd="2" destOrd="0" presId="urn:microsoft.com/office/officeart/2005/8/layout/default"/>
    <dgm:cxn modelId="{D788E9FC-3A4A-4B08-BA49-A4A084336293}" type="presParOf" srcId="{E67E2879-2F4B-4489-9B49-5BDB974BC0A4}" destId="{3E0F11CA-D73F-4C72-8DD1-535DB5180D39}" srcOrd="3" destOrd="0" presId="urn:microsoft.com/office/officeart/2005/8/layout/default"/>
    <dgm:cxn modelId="{B0EC33D1-FC2E-43E6-B9F2-D8C34FDCFD8E}" type="presParOf" srcId="{E67E2879-2F4B-4489-9B49-5BDB974BC0A4}" destId="{45AA8C03-EE40-47C0-BA30-79481854FE7D}" srcOrd="4" destOrd="0" presId="urn:microsoft.com/office/officeart/2005/8/layout/default"/>
    <dgm:cxn modelId="{6D1E3BBB-5C9D-492D-8CC5-DDC24F12E3DE}" type="presParOf" srcId="{E67E2879-2F4B-4489-9B49-5BDB974BC0A4}" destId="{BBB1DBF3-72A3-441E-BF75-953CCD1EFD92}" srcOrd="5" destOrd="0" presId="urn:microsoft.com/office/officeart/2005/8/layout/default"/>
    <dgm:cxn modelId="{BC77E2EA-20C0-4520-A6C2-89BA6373F40E}" type="presParOf" srcId="{E67E2879-2F4B-4489-9B49-5BDB974BC0A4}" destId="{F23A3870-86A1-425D-BD9D-754219FDD25F}" srcOrd="6" destOrd="0" presId="urn:microsoft.com/office/officeart/2005/8/layout/default"/>
    <dgm:cxn modelId="{64C6E40E-2D6F-43FC-B46B-96AA05BBC94B}" type="presParOf" srcId="{E67E2879-2F4B-4489-9B49-5BDB974BC0A4}" destId="{96615D91-BAA1-49EF-8BF0-88C42DCAE95B}" srcOrd="7" destOrd="0" presId="urn:microsoft.com/office/officeart/2005/8/layout/default"/>
    <dgm:cxn modelId="{3D8FD194-9BF2-49AC-B30A-D123B2B9DCC9}" type="presParOf" srcId="{E67E2879-2F4B-4489-9B49-5BDB974BC0A4}" destId="{3A8C5941-5FCD-42B6-B9E7-E1EF44294A16}" srcOrd="8" destOrd="0" presId="urn:microsoft.com/office/officeart/2005/8/layout/default"/>
    <dgm:cxn modelId="{843B429C-9270-4B84-9E48-F31D877A25AB}" type="presParOf" srcId="{E67E2879-2F4B-4489-9B49-5BDB974BC0A4}" destId="{C19FF90A-FF91-4CB5-963A-9F9B269504F9}" srcOrd="9" destOrd="0" presId="urn:microsoft.com/office/officeart/2005/8/layout/default"/>
    <dgm:cxn modelId="{67A85FE3-0471-400F-AF9A-1BFD7BD4F638}" type="presParOf" srcId="{E67E2879-2F4B-4489-9B49-5BDB974BC0A4}" destId="{08CDDDC4-6639-4E67-82D3-A6B3BEAA061B}" srcOrd="10" destOrd="0" presId="urn:microsoft.com/office/officeart/2005/8/layout/default"/>
  </dgm:cxnLst>
  <dgm:bg>
    <a:effectLst>
      <a:glow rad="228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8B3EE-6AE9-4524-B41E-6C562A275905}">
      <dsp:nvSpPr>
        <dsp:cNvPr id="0" name=""/>
        <dsp:cNvSpPr/>
      </dsp:nvSpPr>
      <dsp:spPr>
        <a:xfrm>
          <a:off x="616575" y="30758"/>
          <a:ext cx="3165034" cy="1899020"/>
        </a:xfrm>
        <a:prstGeom prst="wedgeEllipse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glow rad="139700">
            <a:schemeClr val="accent6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isometricOffAxis2Left"/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i="0" kern="1200" dirty="0" smtClean="0"/>
            <a:t>AMENTU BILLĀHĪ</a:t>
          </a:r>
          <a:r>
            <a:rPr lang="bs-Latn-BA" sz="1600" b="0" i="0" kern="1200" dirty="0" smtClean="0"/>
            <a:t> – Ja vjerujem u Allaha</a:t>
          </a:r>
          <a:endParaRPr lang="bs-Latn-BA" sz="1600" kern="1200" dirty="0"/>
        </a:p>
      </dsp:txBody>
      <dsp:txXfrm>
        <a:off x="1080083" y="308863"/>
        <a:ext cx="2238018" cy="1342810"/>
      </dsp:txXfrm>
    </dsp:sp>
    <dsp:sp modelId="{2CAACEAD-4B25-452D-B332-19FAB0DB8000}">
      <dsp:nvSpPr>
        <dsp:cNvPr id="0" name=""/>
        <dsp:cNvSpPr/>
      </dsp:nvSpPr>
      <dsp:spPr>
        <a:xfrm>
          <a:off x="4113432" y="127"/>
          <a:ext cx="3165034" cy="1899020"/>
        </a:xfrm>
        <a:prstGeom prst="wedgeEllipse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glow rad="228600">
            <a:schemeClr val="accent6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isometricOffAxis2Left"/>
          <a:lightRig rig="harsh" dir="t">
            <a:rot lat="0" lon="0" rev="3000000"/>
          </a:lightRig>
        </a:scene3d>
        <a:sp3d extrusionH="254000" contourW="19050">
          <a:bevelT w="82550" h="44450" prst="convex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i="0" kern="1200" dirty="0" smtClean="0"/>
            <a:t>VE MELĀIKETIHĪ</a:t>
          </a:r>
          <a:r>
            <a:rPr lang="bs-Latn-BA" sz="1600" b="0" i="0" kern="1200" dirty="0" smtClean="0"/>
            <a:t> – i u Allahove meleke</a:t>
          </a:r>
          <a:endParaRPr lang="bs-Latn-BA" sz="1600" kern="1200" dirty="0"/>
        </a:p>
      </dsp:txBody>
      <dsp:txXfrm>
        <a:off x="4576940" y="278232"/>
        <a:ext cx="2238018" cy="1342810"/>
      </dsp:txXfrm>
    </dsp:sp>
    <dsp:sp modelId="{45AA8C03-EE40-47C0-BA30-79481854FE7D}">
      <dsp:nvSpPr>
        <dsp:cNvPr id="0" name=""/>
        <dsp:cNvSpPr/>
      </dsp:nvSpPr>
      <dsp:spPr>
        <a:xfrm>
          <a:off x="7594970" y="127"/>
          <a:ext cx="3165034" cy="1899020"/>
        </a:xfrm>
        <a:prstGeom prst="wedgeEllipse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glow rad="228600">
            <a:schemeClr val="accent6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isometricOffAxis2Left"/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i="0" kern="1200" dirty="0" smtClean="0"/>
            <a:t>VE KUTUBIHĪ</a:t>
          </a:r>
          <a:r>
            <a:rPr lang="bs-Latn-BA" sz="1600" b="0" i="0" kern="1200" dirty="0" smtClean="0"/>
            <a:t> – i u Allahove knjige</a:t>
          </a:r>
          <a:endParaRPr lang="bs-Latn-BA" sz="1600" kern="1200" dirty="0"/>
        </a:p>
      </dsp:txBody>
      <dsp:txXfrm>
        <a:off x="8058478" y="278232"/>
        <a:ext cx="2238018" cy="1342810"/>
      </dsp:txXfrm>
    </dsp:sp>
    <dsp:sp modelId="{F23A3870-86A1-425D-BD9D-754219FDD25F}">
      <dsp:nvSpPr>
        <dsp:cNvPr id="0" name=""/>
        <dsp:cNvSpPr/>
      </dsp:nvSpPr>
      <dsp:spPr>
        <a:xfrm>
          <a:off x="631894" y="2215651"/>
          <a:ext cx="3165034" cy="1899020"/>
        </a:xfrm>
        <a:prstGeom prst="wedgeEllipse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glow rad="139700">
            <a:schemeClr val="accent6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isometricOffAxis2Left"/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i="0" kern="1200" dirty="0" smtClean="0"/>
            <a:t>VE RUSULIHĪ</a:t>
          </a:r>
          <a:r>
            <a:rPr lang="bs-Latn-BA" sz="1600" b="0" i="0" kern="1200" dirty="0" smtClean="0"/>
            <a:t> – i u Allahove poslanike</a:t>
          </a:r>
          <a:endParaRPr lang="bs-Latn-BA" sz="1600" kern="1200" dirty="0"/>
        </a:p>
      </dsp:txBody>
      <dsp:txXfrm>
        <a:off x="1095402" y="2493756"/>
        <a:ext cx="2238018" cy="1342810"/>
      </dsp:txXfrm>
    </dsp:sp>
    <dsp:sp modelId="{3A8C5941-5FCD-42B6-B9E7-E1EF44294A16}">
      <dsp:nvSpPr>
        <dsp:cNvPr id="0" name=""/>
        <dsp:cNvSpPr/>
      </dsp:nvSpPr>
      <dsp:spPr>
        <a:xfrm>
          <a:off x="4113432" y="2215651"/>
          <a:ext cx="3165034" cy="1899020"/>
        </a:xfrm>
        <a:prstGeom prst="wedgeEllipse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glow rad="139700">
            <a:schemeClr val="accent6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isometricOffAxis2Left"/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i="0" kern="1200" dirty="0" smtClean="0"/>
            <a:t>VEL JEVMIL ĀHIRI</a:t>
          </a:r>
          <a:r>
            <a:rPr lang="bs-Latn-BA" sz="1600" b="0" i="0" kern="1200" dirty="0" smtClean="0"/>
            <a:t> – i u Sudnji dan</a:t>
          </a:r>
          <a:endParaRPr lang="bs-Latn-BA" sz="1600" kern="1200" dirty="0"/>
        </a:p>
      </dsp:txBody>
      <dsp:txXfrm>
        <a:off x="4576940" y="2493756"/>
        <a:ext cx="2238018" cy="1342810"/>
      </dsp:txXfrm>
    </dsp:sp>
    <dsp:sp modelId="{08CDDDC4-6639-4E67-82D3-A6B3BEAA061B}">
      <dsp:nvSpPr>
        <dsp:cNvPr id="0" name=""/>
        <dsp:cNvSpPr/>
      </dsp:nvSpPr>
      <dsp:spPr>
        <a:xfrm>
          <a:off x="7594970" y="2215651"/>
          <a:ext cx="3165034" cy="1899020"/>
        </a:xfrm>
        <a:prstGeom prst="wedgeEllipse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glow rad="139700">
            <a:schemeClr val="accent6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isometricOffAxis2Left"/>
          <a:lightRig rig="harsh" dir="t">
            <a:rot lat="0" lon="0" rev="3000000"/>
          </a:lightRig>
        </a:scene3d>
        <a:sp3d extrusionH="254000" contourW="19050">
          <a:bevelT w="82550" h="44450" prst="convex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i="0" kern="1200" dirty="0" smtClean="0"/>
            <a:t>VE BIL KADERI HAJRIHĪ VE ŠERRIHĪ MINELLĀHI TEĀLĀ</a:t>
          </a:r>
          <a:r>
            <a:rPr lang="bs-Latn-BA" sz="1600" b="0" i="0" kern="1200" dirty="0" smtClean="0"/>
            <a:t> – i vjerujem da sve što se događa - i dobro i loše, biva s Allahovim određenjem.</a:t>
          </a:r>
          <a:endParaRPr lang="bs-Latn-BA" sz="1600" kern="1200" dirty="0"/>
        </a:p>
      </dsp:txBody>
      <dsp:txXfrm>
        <a:off x="8058478" y="2493756"/>
        <a:ext cx="2238018" cy="1342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B1B12-4C23-4489-BA9A-BBE1A121F561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3F852-D682-4ECD-8791-B6DA892F710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0465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bs-Latn-BA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25752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19468294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8350910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62029491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35422253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39302085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0704054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91817829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7501260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0794527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bs-Latn-B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53672447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7687363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8065790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65754381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538007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19556361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8425833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035D01E-83ED-4157-B3D3-6A11958ABC70}" type="datetimeFigureOut">
              <a:rPr lang="bs-Latn-BA" smtClean="0"/>
              <a:t>18.4.2022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bs-Latn-BA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CA01B33-3A98-4199-81D9-EACE475EF94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1853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bs-Latn-BA" dirty="0"/>
              <a:t>Šesti</a:t>
            </a:r>
            <a:r>
              <a:rPr lang="bs-Latn-BA" dirty="0" smtClean="0"/>
              <a:t> imanski šart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5" name="TextBox 4"/>
          <p:cNvSpPr txBox="1"/>
          <p:nvPr/>
        </p:nvSpPr>
        <p:spPr>
          <a:xfrm>
            <a:off x="8191500" y="5867400"/>
            <a:ext cx="342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10350500" y="1092200"/>
            <a:ext cx="9144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115053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Ponovimo...</a:t>
            </a:r>
            <a:endParaRPr lang="bs-Latn-BA" dirty="0"/>
          </a:p>
        </p:txBody>
      </p:sp>
      <p:sp>
        <p:nvSpPr>
          <p:cNvPr id="3" name="Flowchart: Magnetic Disk 2"/>
          <p:cNvSpPr/>
          <p:nvPr/>
        </p:nvSpPr>
        <p:spPr>
          <a:xfrm>
            <a:off x="10337800" y="1079500"/>
            <a:ext cx="914400" cy="8001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2</a:t>
            </a:r>
            <a:r>
              <a:rPr lang="bs-Latn-BA" dirty="0" smtClean="0"/>
              <a:t>. NIVO</a:t>
            </a:r>
            <a:endParaRPr lang="bs-Latn-B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678854"/>
              </p:ext>
            </p:extLst>
          </p:nvPr>
        </p:nvGraphicFramePr>
        <p:xfrm>
          <a:off x="355600" y="2362200"/>
          <a:ext cx="113919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5241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Definicija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286000"/>
            <a:ext cx="11404600" cy="4254500"/>
          </a:xfrm>
        </p:spPr>
        <p:txBody>
          <a:bodyPr>
            <a:normAutofit/>
          </a:bodyPr>
          <a:lstStyle/>
          <a:p>
            <a:r>
              <a:rPr lang="bs-Latn-BA" sz="2000" dirty="0" smtClean="0"/>
              <a:t>Prije nego što bilo šta kažemo o ovoj našoj lekciji, osvrnimo se na definicije dva ključna termina: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s-Latn-BA" sz="2000" b="1" dirty="0" smtClean="0">
                <a:solidFill>
                  <a:srgbClr val="00B050"/>
                </a:solidFill>
              </a:rPr>
              <a:t>KADER </a:t>
            </a:r>
            <a:r>
              <a:rPr lang="bs-Latn-BA" sz="2000" dirty="0" smtClean="0"/>
              <a:t>(sudbina) – je Allahovo određenje, za čije vrijeme, mjesto, osobine i način izvršavanja zna samo Allah dž.š.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s-Latn-BA" sz="2000" b="1" dirty="0" smtClean="0">
                <a:solidFill>
                  <a:srgbClr val="00B050"/>
                </a:solidFill>
              </a:rPr>
              <a:t>KADÃ</a:t>
            </a:r>
            <a:r>
              <a:rPr lang="bs-Latn-BA" sz="2000" dirty="0" smtClean="0"/>
              <a:t> (određenje) – su stvari koje je Allah dž.š. </a:t>
            </a:r>
            <a:r>
              <a:rPr lang="bs-Latn-BA" sz="2000" dirty="0"/>
              <a:t>o</a:t>
            </a:r>
            <a:r>
              <a:rPr lang="bs-Latn-BA" sz="2000" dirty="0" smtClean="0"/>
              <a:t>dredio i koje će se desiti kada za to dođe vrijeme</a:t>
            </a:r>
          </a:p>
          <a:p>
            <a:r>
              <a:rPr lang="bs-Latn-BA" sz="2000" dirty="0"/>
              <a:t>Drugim riječima, </a:t>
            </a:r>
            <a:r>
              <a:rPr lang="bs-Latn-BA" sz="2000" b="1" dirty="0" smtClean="0">
                <a:solidFill>
                  <a:srgbClr val="00B050"/>
                </a:solidFill>
              </a:rPr>
              <a:t>KAD</a:t>
            </a:r>
            <a:r>
              <a:rPr lang="bs-Latn-BA" sz="2000" b="1" dirty="0">
                <a:solidFill>
                  <a:srgbClr val="00B050"/>
                </a:solidFill>
              </a:rPr>
              <a:t>Ã</a:t>
            </a:r>
            <a:r>
              <a:rPr lang="bs-Latn-BA" sz="2000" dirty="0" smtClean="0"/>
              <a:t> </a:t>
            </a:r>
            <a:r>
              <a:rPr lang="bs-Latn-BA" sz="2000" dirty="0"/>
              <a:t>je sveopća i sveobuhvatna (Allahova) praiskonska odredba, dok </a:t>
            </a:r>
            <a:r>
              <a:rPr lang="bs-Latn-BA" sz="2000" b="1" dirty="0" smtClean="0">
                <a:solidFill>
                  <a:srgbClr val="00B050"/>
                </a:solidFill>
              </a:rPr>
              <a:t>KADER</a:t>
            </a:r>
            <a:r>
              <a:rPr lang="bs-Latn-BA" sz="2000" dirty="0" smtClean="0"/>
              <a:t> označava </a:t>
            </a:r>
            <a:r>
              <a:rPr lang="bs-Latn-BA" sz="2000" dirty="0"/>
              <a:t>sve pojedinosti i detalje te </a:t>
            </a:r>
            <a:r>
              <a:rPr lang="bs-Latn-BA" sz="2000" dirty="0" smtClean="0"/>
              <a:t>odredbe</a:t>
            </a:r>
          </a:p>
          <a:p>
            <a:r>
              <a:rPr lang="bs-Latn-BA" sz="2000" dirty="0" smtClean="0"/>
              <a:t>Vjerovanje u određenje podrzumijeva čvrsto uvjerenje i vjerovanje da je Allah dž.š. </a:t>
            </a:r>
            <a:r>
              <a:rPr lang="bs-Latn-BA" sz="2000" dirty="0"/>
              <a:t> o</a:t>
            </a:r>
            <a:r>
              <a:rPr lang="bs-Latn-BA" sz="2000" dirty="0" smtClean="0"/>
              <a:t>dredio sudbinu stvorenjima prije nego ih je </a:t>
            </a:r>
            <a:r>
              <a:rPr lang="bs-Latn-BA" sz="2000" dirty="0" smtClean="0"/>
              <a:t>stvorio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bs-Latn-BA" sz="1800" b="0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Lljudska sudbina je zapisana u Levhi mahfuzu</a:t>
            </a:r>
            <a:endParaRPr lang="bs-Latn-BA" sz="2000" dirty="0" smtClean="0"/>
          </a:p>
          <a:p>
            <a:pPr marL="0" indent="0">
              <a:buNone/>
            </a:pPr>
            <a:endParaRPr lang="bs-Latn-BA" sz="2000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10325100" y="1066800"/>
            <a:ext cx="9144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2</a:t>
            </a:r>
            <a:r>
              <a:rPr lang="bs-Latn-BA" dirty="0" smtClean="0"/>
              <a:t>. NIVO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042016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Ajeti i hadisi o Božijem određenju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2362200"/>
            <a:ext cx="11849100" cy="4216400"/>
          </a:xfrm>
        </p:spPr>
        <p:txBody>
          <a:bodyPr/>
          <a:lstStyle/>
          <a:p>
            <a:r>
              <a:rPr lang="bs-Latn-BA" sz="2000" dirty="0" smtClean="0"/>
              <a:t>Allah dž.š. </a:t>
            </a:r>
            <a:r>
              <a:rPr lang="bs-Latn-BA" sz="2000" dirty="0"/>
              <a:t>k</a:t>
            </a:r>
            <a:r>
              <a:rPr lang="bs-Latn-BA" sz="2000" dirty="0" smtClean="0"/>
              <a:t>aže: „</a:t>
            </a:r>
            <a:r>
              <a:rPr lang="en-US" sz="2000" dirty="0" err="1" smtClean="0"/>
              <a:t>Reci</a:t>
            </a:r>
            <a:r>
              <a:rPr lang="en-US" sz="2000" dirty="0"/>
              <a:t>: ‘</a:t>
            </a:r>
            <a:r>
              <a:rPr lang="en-US" sz="2000" dirty="0" err="1"/>
              <a:t>Dogodit</a:t>
            </a:r>
            <a:r>
              <a:rPr lang="en-US" sz="2000" dirty="0"/>
              <a:t>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nam</a:t>
            </a:r>
            <a:r>
              <a:rPr lang="en-US" sz="2000" dirty="0"/>
              <a:t> se </a:t>
            </a:r>
            <a:r>
              <a:rPr lang="en-US" sz="2000" dirty="0" err="1"/>
              <a:t>samo</a:t>
            </a:r>
            <a:r>
              <a:rPr lang="en-US" sz="2000" dirty="0"/>
              <a:t> ono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nam</a:t>
            </a:r>
            <a:r>
              <a:rPr lang="en-US" sz="2000" dirty="0"/>
              <a:t> Allah </a:t>
            </a:r>
            <a:r>
              <a:rPr lang="en-US" sz="2000" dirty="0" err="1"/>
              <a:t>odredi</a:t>
            </a:r>
            <a:r>
              <a:rPr lang="en-US" sz="2000" dirty="0"/>
              <a:t>, On je </a:t>
            </a:r>
            <a:r>
              <a:rPr lang="en-US" sz="2000" dirty="0" err="1"/>
              <a:t>Gospodar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.’” </a:t>
            </a:r>
            <a:endParaRPr lang="bs-Latn-BA" sz="2000" dirty="0" smtClean="0"/>
          </a:p>
          <a:p>
            <a:r>
              <a:rPr lang="bs-Latn-BA" sz="2000" dirty="0" smtClean="0"/>
              <a:t>Allah dž.š. </a:t>
            </a:r>
            <a:r>
              <a:rPr lang="bs-Latn-BA" sz="2000" dirty="0"/>
              <a:t>k</a:t>
            </a:r>
            <a:r>
              <a:rPr lang="bs-Latn-BA" sz="2000" dirty="0" smtClean="0"/>
              <a:t>aže: </a:t>
            </a:r>
            <a:r>
              <a:rPr lang="hr-HR" sz="2000" dirty="0"/>
              <a:t> „A vi ćete htjeti samo ono što Allah hoće.“ </a:t>
            </a:r>
            <a:endParaRPr lang="hr-HR" sz="2000" dirty="0" smtClean="0"/>
          </a:p>
          <a:p>
            <a:r>
              <a:rPr lang="hr-HR" sz="2000" dirty="0" smtClean="0"/>
              <a:t>Allah dž.š. </a:t>
            </a:r>
            <a:r>
              <a:rPr lang="hr-HR" sz="2000" dirty="0"/>
              <a:t>k</a:t>
            </a:r>
            <a:r>
              <a:rPr lang="hr-HR" sz="2000" dirty="0" smtClean="0"/>
              <a:t>aže: </a:t>
            </a:r>
            <a:r>
              <a:rPr lang="hr-HR" sz="2000" dirty="0"/>
              <a:t>„Nema nevolje koja zadesi Zemlju i vas, a koja nije, prije nego što je damo, zapisana u Knjizi, - to je Allahu, uistinu, lahko.“ </a:t>
            </a:r>
            <a:endParaRPr lang="hr-HR" sz="2000" dirty="0" smtClean="0"/>
          </a:p>
          <a:p>
            <a:r>
              <a:rPr lang="hr-HR" sz="2000" dirty="0" smtClean="0"/>
              <a:t>Poslanik a.s. </a:t>
            </a:r>
            <a:r>
              <a:rPr lang="hr-HR" sz="2000" dirty="0"/>
              <a:t>k</a:t>
            </a:r>
            <a:r>
              <a:rPr lang="hr-HR" sz="2000" dirty="0" smtClean="0"/>
              <a:t>aže: "</a:t>
            </a:r>
            <a:r>
              <a:rPr lang="hr-HR" sz="2000" dirty="0"/>
              <a:t>Po Allahovom naređenju </a:t>
            </a:r>
            <a:r>
              <a:rPr lang="hr-HR" sz="2000" dirty="0" smtClean="0"/>
              <a:t>ispisano </a:t>
            </a:r>
            <a:r>
              <a:rPr lang="hr-HR" sz="2000" dirty="0"/>
              <a:t>je određenje svih stvorenja, pedeset hiljada godina prije nego je stvorio Zemlju i nebesa, dok je Njegov ‘Arš bio na vodi</a:t>
            </a:r>
            <a:r>
              <a:rPr lang="hr-HR" sz="2000" dirty="0" smtClean="0"/>
              <a:t>.„</a:t>
            </a:r>
          </a:p>
          <a:p>
            <a:r>
              <a:rPr lang="hr-HR" sz="2000" dirty="0" smtClean="0"/>
              <a:t>Poslanik a.s. kaže: </a:t>
            </a:r>
            <a:r>
              <a:rPr lang="hr-HR" sz="2000" dirty="0"/>
              <a:t>„Radite </a:t>
            </a:r>
            <a:r>
              <a:rPr lang="hr-HR" sz="2000" dirty="0" smtClean="0"/>
              <a:t>što </a:t>
            </a:r>
            <a:r>
              <a:rPr lang="hr-HR" sz="2000" dirty="0"/>
              <a:t>želite, ali biće onako kako Allah odredi</a:t>
            </a:r>
            <a:r>
              <a:rPr lang="hr-HR" sz="2000" dirty="0" smtClean="0"/>
              <a:t>.“</a:t>
            </a:r>
          </a:p>
          <a:p>
            <a:r>
              <a:rPr lang="hr-HR" sz="2000" dirty="0" smtClean="0"/>
              <a:t>Poslanik a.s. </a:t>
            </a:r>
            <a:r>
              <a:rPr lang="hr-HR" sz="2000" dirty="0"/>
              <a:t>k</a:t>
            </a:r>
            <a:r>
              <a:rPr lang="hr-HR" sz="2000" dirty="0" smtClean="0"/>
              <a:t>aže: „...</a:t>
            </a:r>
            <a:r>
              <a:rPr lang="en-US" sz="2000" dirty="0"/>
              <a:t> Allah </a:t>
            </a:r>
            <a:r>
              <a:rPr lang="en-US" sz="2000" dirty="0" err="1"/>
              <a:t>pošalje</a:t>
            </a:r>
            <a:r>
              <a:rPr lang="en-US" sz="2000" dirty="0"/>
              <a:t> </a:t>
            </a:r>
            <a:r>
              <a:rPr lang="en-US" sz="2000" dirty="0" err="1"/>
              <a:t>meleka</a:t>
            </a:r>
            <a:r>
              <a:rPr lang="en-US" sz="2000" dirty="0"/>
              <a:t> </a:t>
            </a:r>
            <a:r>
              <a:rPr lang="en-US" sz="2000" dirty="0" err="1"/>
              <a:t>kome</a:t>
            </a:r>
            <a:r>
              <a:rPr lang="en-US" sz="2000" dirty="0"/>
              <a:t> se </a:t>
            </a:r>
            <a:r>
              <a:rPr lang="en-US" sz="2000" dirty="0" err="1"/>
              <a:t>naredi</a:t>
            </a:r>
            <a:r>
              <a:rPr lang="en-US" sz="2000" dirty="0"/>
              <a:t> da </a:t>
            </a:r>
            <a:r>
              <a:rPr lang="en-US" sz="2000" dirty="0" err="1"/>
              <a:t>zapiše</a:t>
            </a:r>
            <a:r>
              <a:rPr lang="en-US" sz="2000" dirty="0"/>
              <a:t> </a:t>
            </a:r>
            <a:r>
              <a:rPr lang="en-US" sz="2000" dirty="0" err="1"/>
              <a:t>četiri</a:t>
            </a:r>
            <a:r>
              <a:rPr lang="en-US" sz="2000" dirty="0"/>
              <a:t> </a:t>
            </a:r>
            <a:r>
              <a:rPr lang="en-US" sz="2000" dirty="0" err="1"/>
              <a:t>odredbe</a:t>
            </a:r>
            <a:r>
              <a:rPr lang="en-US" sz="2000" dirty="0"/>
              <a:t>: </a:t>
            </a:r>
            <a:r>
              <a:rPr lang="en-US" sz="2000" dirty="0" err="1"/>
              <a:t>njegovo</a:t>
            </a:r>
            <a:r>
              <a:rPr lang="en-US" sz="2000" dirty="0"/>
              <a:t> </a:t>
            </a:r>
            <a:r>
              <a:rPr lang="en-US" sz="2000" dirty="0" err="1"/>
              <a:t>djelo</a:t>
            </a:r>
            <a:r>
              <a:rPr lang="en-US" sz="2000" dirty="0"/>
              <a:t>, </a:t>
            </a:r>
            <a:r>
              <a:rPr lang="en-US" sz="2000" dirty="0" err="1"/>
              <a:t>opskrbu</a:t>
            </a:r>
            <a:r>
              <a:rPr lang="en-US" sz="2000" dirty="0"/>
              <a:t>, </a:t>
            </a:r>
            <a:r>
              <a:rPr lang="en-US" sz="2000" dirty="0" err="1"/>
              <a:t>konac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da li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sretan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nesretan</a:t>
            </a:r>
            <a:r>
              <a:rPr lang="en-US" sz="2000" dirty="0" smtClean="0"/>
              <a:t>.</a:t>
            </a:r>
            <a:r>
              <a:rPr lang="bs-Latn-BA" sz="2000" dirty="0" smtClean="0"/>
              <a:t>“</a:t>
            </a:r>
          </a:p>
          <a:p>
            <a:endParaRPr lang="bs-Latn-BA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10337800" y="1117600"/>
            <a:ext cx="9144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2</a:t>
            </a:r>
            <a:r>
              <a:rPr lang="bs-Latn-BA" dirty="0" smtClean="0"/>
              <a:t>. NIVO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704620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Neispravno!!!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374900"/>
            <a:ext cx="11772900" cy="4241800"/>
          </a:xfrm>
        </p:spPr>
        <p:txBody>
          <a:bodyPr/>
          <a:lstStyle/>
          <a:p>
            <a:r>
              <a:rPr lang="hr-HR" dirty="0"/>
              <a:t>Šta ću džabe klanjati, postiti, dijeliti sadaku i raditi druga dobra djela kada je Allah sve unaprijed odredio. Tako da ću ja u džennet ili džehennem shodno Božijoj odredbi, bez obzira koliko se ja trudio ili </a:t>
            </a:r>
            <a:r>
              <a:rPr lang="hr-HR" dirty="0" smtClean="0"/>
              <a:t>ne</a:t>
            </a:r>
          </a:p>
          <a:p>
            <a:r>
              <a:rPr lang="hr-HR" dirty="0"/>
              <a:t>Allah dž.š. nas uči da ovako govore samo nevjernici, pa kaže: ''Mnogobošci će govoriti: 'Da je Allah htio, mi ne bismo druge Njemu ravnim </a:t>
            </a:r>
            <a:r>
              <a:rPr lang="hr-HR" dirty="0" smtClean="0"/>
              <a:t>smatrali...”</a:t>
            </a:r>
          </a:p>
          <a:p>
            <a:r>
              <a:rPr lang="en-US" dirty="0" err="1"/>
              <a:t>Živio</a:t>
            </a:r>
            <a:r>
              <a:rPr lang="en-US" dirty="0"/>
              <a:t> </a:t>
            </a:r>
            <a:r>
              <a:rPr lang="en-US" dirty="0" err="1"/>
              <a:t>nekad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lopov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posve</a:t>
            </a:r>
            <a:r>
              <a:rPr lang="en-US" dirty="0"/>
              <a:t> </a:t>
            </a:r>
            <a:r>
              <a:rPr lang="en-US" dirty="0" err="1"/>
              <a:t>odao</a:t>
            </a:r>
            <a:r>
              <a:rPr lang="en-US" dirty="0"/>
              <a:t> </a:t>
            </a:r>
            <a:r>
              <a:rPr lang="en-US" dirty="0" err="1"/>
              <a:t>krađi</a:t>
            </a:r>
            <a:r>
              <a:rPr lang="en-US" dirty="0"/>
              <a:t>. </a:t>
            </a:r>
            <a:r>
              <a:rPr lang="en-US" dirty="0" err="1"/>
              <a:t>Krao</a:t>
            </a:r>
            <a:r>
              <a:rPr lang="en-US" dirty="0"/>
              <a:t> je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bi </a:t>
            </a:r>
            <a:r>
              <a:rPr lang="en-US" dirty="0" err="1"/>
              <a:t>stigao</a:t>
            </a:r>
            <a:r>
              <a:rPr lang="en-US" dirty="0"/>
              <a:t>, </a:t>
            </a:r>
            <a:r>
              <a:rPr lang="en-US" dirty="0" err="1"/>
              <a:t>hranio</a:t>
            </a:r>
            <a:r>
              <a:rPr lang="en-US" dirty="0"/>
              <a:t> se </a:t>
            </a:r>
            <a:r>
              <a:rPr lang="en-US" dirty="0" err="1"/>
              <a:t>ukradenim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nimalo</a:t>
            </a:r>
            <a:r>
              <a:rPr lang="en-US" dirty="0"/>
              <a:t> se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kajao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nedjela</a:t>
            </a:r>
            <a:r>
              <a:rPr lang="en-US" dirty="0"/>
              <a:t>. </a:t>
            </a:r>
            <a:r>
              <a:rPr lang="en-US" dirty="0" err="1"/>
              <a:t>Gradski</a:t>
            </a:r>
            <a:r>
              <a:rPr lang="en-US" dirty="0"/>
              <a:t> </a:t>
            </a:r>
            <a:r>
              <a:rPr lang="en-US" dirty="0" err="1"/>
              <a:t>stražar</a:t>
            </a:r>
            <a:r>
              <a:rPr lang="en-US" dirty="0"/>
              <a:t> </a:t>
            </a:r>
            <a:r>
              <a:rPr lang="en-US" dirty="0" err="1"/>
              <a:t>naposljetku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uhvati</a:t>
            </a:r>
            <a:r>
              <a:rPr lang="en-US" dirty="0"/>
              <a:t> u </a:t>
            </a:r>
            <a:r>
              <a:rPr lang="en-US" dirty="0" err="1"/>
              <a:t>krađi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povede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u </a:t>
            </a:r>
            <a:r>
              <a:rPr lang="en-US" dirty="0" err="1"/>
              <a:t>zatvor</a:t>
            </a:r>
            <a:r>
              <a:rPr lang="en-US" dirty="0"/>
              <a:t>. </a:t>
            </a:r>
            <a:r>
              <a:rPr lang="en-US" dirty="0" err="1"/>
              <a:t>Stražar</a:t>
            </a:r>
            <a:r>
              <a:rPr lang="en-US" dirty="0"/>
              <a:t> se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začudi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shvati</a:t>
            </a:r>
            <a:r>
              <a:rPr lang="en-US" dirty="0"/>
              <a:t> da se </a:t>
            </a:r>
            <a:r>
              <a:rPr lang="en-US" dirty="0" err="1"/>
              <a:t>lopov</a:t>
            </a:r>
            <a:r>
              <a:rPr lang="en-US" dirty="0"/>
              <a:t> </a:t>
            </a:r>
            <a:r>
              <a:rPr lang="en-US" dirty="0" err="1"/>
              <a:t>nimalo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postidio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zatečen</a:t>
            </a:r>
            <a:r>
              <a:rPr lang="en-US" dirty="0"/>
              <a:t> u </a:t>
            </a:r>
            <a:r>
              <a:rPr lang="en-US" dirty="0" err="1"/>
              <a:t>krađi</a:t>
            </a:r>
            <a:r>
              <a:rPr lang="en-US" dirty="0"/>
              <a:t>. “</a:t>
            </a:r>
            <a:r>
              <a:rPr lang="en-US" dirty="0" err="1"/>
              <a:t>Kako</a:t>
            </a:r>
            <a:r>
              <a:rPr lang="en-US" dirty="0"/>
              <a:t> to da se </a:t>
            </a:r>
            <a:r>
              <a:rPr lang="en-US" dirty="0" err="1"/>
              <a:t>nimalo</a:t>
            </a:r>
            <a:r>
              <a:rPr lang="en-US" dirty="0"/>
              <a:t> ne </a:t>
            </a:r>
            <a:r>
              <a:rPr lang="en-US" dirty="0" err="1"/>
              <a:t>stidiš</a:t>
            </a:r>
            <a:r>
              <a:rPr lang="en-US" dirty="0"/>
              <a:t> </a:t>
            </a:r>
            <a:r>
              <a:rPr lang="en-US" dirty="0" err="1"/>
              <a:t>svoga</a:t>
            </a:r>
            <a:r>
              <a:rPr lang="en-US" dirty="0"/>
              <a:t> </a:t>
            </a:r>
            <a:r>
              <a:rPr lang="en-US" dirty="0" err="1"/>
              <a:t>grijeha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nedjela</a:t>
            </a:r>
            <a:r>
              <a:rPr lang="en-US" dirty="0"/>
              <a:t>?!”, </a:t>
            </a:r>
            <a:r>
              <a:rPr lang="en-US" dirty="0" err="1"/>
              <a:t>upita</a:t>
            </a:r>
            <a:r>
              <a:rPr lang="en-US" dirty="0"/>
              <a:t> </a:t>
            </a:r>
            <a:r>
              <a:rPr lang="en-US" dirty="0" err="1"/>
              <a:t>stražar</a:t>
            </a:r>
            <a:r>
              <a:rPr lang="en-US" dirty="0"/>
              <a:t>, a </a:t>
            </a:r>
            <a:r>
              <a:rPr lang="en-US" dirty="0" err="1"/>
              <a:t>lopov</a:t>
            </a:r>
            <a:r>
              <a:rPr lang="en-US" dirty="0"/>
              <a:t> </a:t>
            </a:r>
            <a:r>
              <a:rPr lang="en-US" dirty="0" err="1"/>
              <a:t>posve</a:t>
            </a:r>
            <a:r>
              <a:rPr lang="en-US" dirty="0"/>
              <a:t> </a:t>
            </a:r>
            <a:r>
              <a:rPr lang="en-US" dirty="0" err="1"/>
              <a:t>mirno</a:t>
            </a:r>
            <a:r>
              <a:rPr lang="en-US" dirty="0"/>
              <a:t> </a:t>
            </a:r>
            <a:r>
              <a:rPr lang="en-US" dirty="0" err="1"/>
              <a:t>odgovori</a:t>
            </a:r>
            <a:r>
              <a:rPr lang="en-US" dirty="0"/>
              <a:t>: “</a:t>
            </a:r>
            <a:r>
              <a:rPr lang="en-US" dirty="0" err="1"/>
              <a:t>Zašto</a:t>
            </a:r>
            <a:r>
              <a:rPr lang="en-US" dirty="0"/>
              <a:t> da se </a:t>
            </a:r>
            <a:r>
              <a:rPr lang="en-US" dirty="0" err="1"/>
              <a:t>stidim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sve</a:t>
            </a:r>
            <a:r>
              <a:rPr lang="en-US" dirty="0"/>
              <a:t> to </a:t>
            </a:r>
            <a:r>
              <a:rPr lang="en-US" dirty="0" err="1"/>
              <a:t>sudbina</a:t>
            </a:r>
            <a:r>
              <a:rPr lang="en-US" dirty="0"/>
              <a:t>! Bog je </a:t>
            </a:r>
            <a:r>
              <a:rPr lang="en-US" dirty="0" err="1"/>
              <a:t>odredio</a:t>
            </a:r>
            <a:r>
              <a:rPr lang="en-US" dirty="0"/>
              <a:t> da </a:t>
            </a:r>
            <a:r>
              <a:rPr lang="en-US" dirty="0" err="1"/>
              <a:t>budem</a:t>
            </a:r>
            <a:r>
              <a:rPr lang="en-US" dirty="0"/>
              <a:t> </a:t>
            </a:r>
            <a:r>
              <a:rPr lang="en-US" dirty="0" err="1"/>
              <a:t>lopov</a:t>
            </a:r>
            <a:r>
              <a:rPr lang="en-US" dirty="0"/>
              <a:t>; da je On </a:t>
            </a:r>
            <a:r>
              <a:rPr lang="en-US" dirty="0" err="1"/>
              <a:t>htio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, ja ne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krao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bio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trgovac</a:t>
            </a:r>
            <a:r>
              <a:rPr lang="en-US" dirty="0"/>
              <a:t>, </a:t>
            </a:r>
            <a:r>
              <a:rPr lang="en-US" dirty="0" err="1"/>
              <a:t>pekar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učitelj</a:t>
            </a:r>
            <a:r>
              <a:rPr lang="en-US" dirty="0"/>
              <a:t>.” “</a:t>
            </a:r>
            <a:r>
              <a:rPr lang="en-US" dirty="0" err="1"/>
              <a:t>Hoćeš</a:t>
            </a:r>
            <a:r>
              <a:rPr lang="en-US" dirty="0"/>
              <a:t> li, </a:t>
            </a:r>
            <a:r>
              <a:rPr lang="en-US" dirty="0" err="1"/>
              <a:t>onda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sad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 </a:t>
            </a:r>
            <a:r>
              <a:rPr lang="en-US" dirty="0" err="1"/>
              <a:t>pretučem</a:t>
            </a:r>
            <a:r>
              <a:rPr lang="en-US" dirty="0"/>
              <a:t>, </a:t>
            </a:r>
            <a:r>
              <a:rPr lang="en-US" dirty="0" err="1"/>
              <a:t>reći</a:t>
            </a:r>
            <a:r>
              <a:rPr lang="en-US" dirty="0"/>
              <a:t> da je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Božije</a:t>
            </a:r>
            <a:r>
              <a:rPr lang="en-US" dirty="0"/>
              <a:t> </a:t>
            </a:r>
            <a:r>
              <a:rPr lang="en-US" dirty="0" err="1"/>
              <a:t>određenje</a:t>
            </a:r>
            <a:r>
              <a:rPr lang="en-US" dirty="0"/>
              <a:t>?”, </a:t>
            </a:r>
            <a:r>
              <a:rPr lang="en-US" dirty="0" err="1"/>
              <a:t>upita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stražar</a:t>
            </a:r>
            <a:r>
              <a:rPr lang="en-US" dirty="0"/>
              <a:t>. </a:t>
            </a:r>
            <a:r>
              <a:rPr lang="en-US" dirty="0" err="1"/>
              <a:t>Lopov</a:t>
            </a:r>
            <a:r>
              <a:rPr lang="en-US" dirty="0"/>
              <a:t> se tad </a:t>
            </a:r>
            <a:r>
              <a:rPr lang="en-US" dirty="0" err="1"/>
              <a:t>zbuni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zaćuta</a:t>
            </a:r>
            <a:endParaRPr lang="bs-Latn-BA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10350500" y="1143000"/>
            <a:ext cx="9144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2</a:t>
            </a:r>
            <a:r>
              <a:rPr lang="bs-Latn-BA" dirty="0" smtClean="0"/>
              <a:t>. NIVO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264264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Ispravno!!!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2362200"/>
            <a:ext cx="11811000" cy="4356100"/>
          </a:xfrm>
        </p:spPr>
        <p:txBody>
          <a:bodyPr/>
          <a:lstStyle/>
          <a:p>
            <a:r>
              <a:rPr lang="bs-Latn-BA" dirty="0" smtClean="0"/>
              <a:t>Sve se događa po Allahovoj dž.š. </a:t>
            </a:r>
            <a:r>
              <a:rPr lang="bs-Latn-BA" dirty="0"/>
              <a:t>o</a:t>
            </a:r>
            <a:r>
              <a:rPr lang="bs-Latn-BA" dirty="0" smtClean="0"/>
              <a:t>dredbi i ništa se na svijetu ne može dogoditi bez Njegovog znanja, određenja i volje</a:t>
            </a:r>
          </a:p>
          <a:p>
            <a:r>
              <a:rPr lang="bs-Latn-BA" dirty="0" smtClean="0"/>
              <a:t>Mi muslimani vjerujemo da Allah jeste sve unaprijed zapisao i </a:t>
            </a:r>
            <a:r>
              <a:rPr lang="bs-Latn-BA" dirty="0" smtClean="0"/>
              <a:t>odredio</a:t>
            </a:r>
            <a:r>
              <a:rPr lang="bs-Latn-BA" dirty="0" smtClean="0"/>
              <a:t>, ali isto tako vjerujemo da čovjek ima slobodnu volju, izbor, da li da učini dobro ili zlo, lijepo ili ružno....</a:t>
            </a:r>
          </a:p>
          <a:p>
            <a:r>
              <a:rPr lang="bs-Latn-BA" dirty="0" smtClean="0"/>
              <a:t>Kako ove dvije stavri pomiriti? Kako ovo shvatiti?</a:t>
            </a:r>
          </a:p>
          <a:p>
            <a:r>
              <a:rPr lang="bs-Latn-BA" dirty="0" smtClean="0"/>
              <a:t>Lično shvatanje, i objašnjenje: </a:t>
            </a:r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en-US" dirty="0" err="1"/>
              <a:t>Božijih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Bog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bs-Latn-BA" dirty="0" smtClean="0"/>
              <a:t>...npr</a:t>
            </a:r>
            <a:r>
              <a:rPr lang="bs-Latn-BA" dirty="0" smtClean="0"/>
              <a:t>. dijete i igračka</a:t>
            </a:r>
          </a:p>
          <a:p>
            <a:r>
              <a:rPr lang="bs-Latn-BA" dirty="0" smtClean="0"/>
              <a:t>Zapamtimo dvije ključne rečenice: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Allah dž.š. </a:t>
            </a:r>
            <a:r>
              <a:rPr lang="bs-Latn-BA" dirty="0" smtClean="0"/>
              <a:t>ima </a:t>
            </a:r>
            <a:r>
              <a:rPr lang="bs-Latn-BA" b="1" dirty="0" smtClean="0">
                <a:solidFill>
                  <a:srgbClr val="00B050"/>
                </a:solidFill>
              </a:rPr>
              <a:t>APSOLUTNU SLOBODNU VOLJU</a:t>
            </a:r>
            <a:r>
              <a:rPr lang="bs-Latn-BA" dirty="0" smtClean="0"/>
              <a:t>,  a čovjek </a:t>
            </a:r>
            <a:r>
              <a:rPr lang="bs-Latn-BA" b="1" dirty="0" smtClean="0">
                <a:solidFill>
                  <a:srgbClr val="00B050"/>
                </a:solidFill>
              </a:rPr>
              <a:t>DJELIMIČNU</a:t>
            </a:r>
          </a:p>
          <a:p>
            <a:pPr>
              <a:buFont typeface="+mj-lt"/>
              <a:buAutoNum type="arabicPeriod"/>
            </a:pPr>
            <a:r>
              <a:rPr lang="bs-Latn-BA" b="1" dirty="0" smtClean="0">
                <a:solidFill>
                  <a:srgbClr val="00B050"/>
                </a:solidFill>
              </a:rPr>
              <a:t>TRUD </a:t>
            </a:r>
            <a:r>
              <a:rPr lang="bs-Latn-BA" dirty="0" smtClean="0"/>
              <a:t>je od nas, a </a:t>
            </a:r>
            <a:r>
              <a:rPr lang="bs-Latn-BA" b="1" dirty="0" smtClean="0">
                <a:solidFill>
                  <a:srgbClr val="00B050"/>
                </a:solidFill>
              </a:rPr>
              <a:t>REZULTAT</a:t>
            </a:r>
            <a:r>
              <a:rPr lang="bs-Latn-BA" dirty="0" smtClean="0"/>
              <a:t> od Allaha dž.š.</a:t>
            </a:r>
            <a:endParaRPr lang="bs-Latn-BA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10325100" y="1130300"/>
            <a:ext cx="914400" cy="7747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2</a:t>
            </a:r>
            <a:r>
              <a:rPr lang="bs-Latn-BA" dirty="0" smtClean="0"/>
              <a:t>. NIVO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979152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Kako postupiti u iskušenju?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2400300"/>
            <a:ext cx="11811000" cy="4267200"/>
          </a:xfrm>
        </p:spPr>
        <p:txBody>
          <a:bodyPr/>
          <a:lstStyle/>
          <a:p>
            <a:r>
              <a:rPr lang="bs-Latn-BA" dirty="0" smtClean="0"/>
              <a:t>Kada čovjeka zadesi nešto što ne voli, obaveza mu je postupiti na sljedeći način: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Biti strpljiv na iskušenju koje mu je Allah poslao, ne žalostiti se i ne očajavati, jer sve što nas je snašlo nije nas moglo obići, i sve što nas je obišlo nije nas moglo snaći</a:t>
            </a:r>
          </a:p>
          <a:p>
            <a:pPr>
              <a:buFontTx/>
              <a:buChar char="-"/>
            </a:pPr>
            <a:r>
              <a:rPr lang="bs-Latn-BA" dirty="0" smtClean="0"/>
              <a:t>Poslanik a.s. kaže: „Ti nećeš osjetiti slast imana (vjerovanja) sve dok ne budeš znao da sve ono što te zadesilo nije te moglo mimoići, a ono što te mimoišlo nije te moglo zadesiti.“</a:t>
            </a:r>
          </a:p>
          <a:p>
            <a:pPr>
              <a:buFont typeface="+mj-lt"/>
              <a:buAutoNum type="arabicPeriod" startAt="2"/>
            </a:pPr>
            <a:r>
              <a:rPr lang="bs-Latn-BA" dirty="0" smtClean="0"/>
              <a:t>Biti zadovoljan, i zahvalan,  sa Allahovom odredbom, jer je to uvjet potpunog vjerovanja</a:t>
            </a:r>
          </a:p>
          <a:p>
            <a:pPr>
              <a:buFontTx/>
              <a:buChar char="-"/>
            </a:pPr>
            <a:r>
              <a:rPr lang="bs-Latn-BA" dirty="0" smtClean="0"/>
              <a:t>Poslanik a.s. kaže: „Čudan li je slučaj sa vjernikom! Sve što mu se desi za njega je dobro. A tako nije nikome, osim vjerniku. Ako ga zadesi sreća, zahvali se (ELHAMDULILLAH), pa dobije nagradu zato. A ako ga zadesi nesreća, strpi se, pa ponovo dobije nagradu za to.“</a:t>
            </a:r>
          </a:p>
          <a:p>
            <a:pPr>
              <a:buFont typeface="+mj-lt"/>
              <a:buAutoNum type="arabicPeriod" startAt="3"/>
            </a:pPr>
            <a:r>
              <a:rPr lang="bs-Latn-BA" dirty="0" smtClean="0"/>
              <a:t>Ako želimo da otklonimo nedaće koje su nas snašle, onda ćemo uputiti dovu Allahu dž.š., dijeliti sadaku i tražiti izlaz iz stanja koje nas je zadesilo</a:t>
            </a:r>
          </a:p>
          <a:p>
            <a:pPr marL="0" indent="0">
              <a:buNone/>
            </a:pPr>
            <a:r>
              <a:rPr lang="bs-Latn-BA" dirty="0" smtClean="0"/>
              <a:t>- Poslanik a.s. </a:t>
            </a:r>
            <a:r>
              <a:rPr lang="bs-Latn-BA" dirty="0"/>
              <a:t>k</a:t>
            </a:r>
            <a:r>
              <a:rPr lang="bs-Latn-BA" dirty="0" smtClean="0"/>
              <a:t>aže: „</a:t>
            </a:r>
            <a:r>
              <a:rPr lang="hr-HR" dirty="0" smtClean="0"/>
              <a:t>Sudbinu </a:t>
            </a:r>
            <a:r>
              <a:rPr lang="hr-HR" dirty="0"/>
              <a:t>ne može spriječiti ništa </a:t>
            </a:r>
            <a:r>
              <a:rPr lang="hr-HR" dirty="0" smtClean="0"/>
              <a:t>drugo, </a:t>
            </a:r>
            <a:r>
              <a:rPr lang="hr-HR" dirty="0"/>
              <a:t>osim </a:t>
            </a:r>
            <a:r>
              <a:rPr lang="hr-HR" dirty="0" smtClean="0"/>
              <a:t>dove.”</a:t>
            </a:r>
            <a:endParaRPr lang="bs-Latn-BA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10299700" y="1104900"/>
            <a:ext cx="1003300" cy="812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2</a:t>
            </a:r>
            <a:r>
              <a:rPr lang="bs-Latn-BA" dirty="0" smtClean="0"/>
              <a:t>. NIVO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560501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Hikaja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2400300"/>
            <a:ext cx="11798300" cy="425450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Nekada davno živio kralj koji je imao slugu, a taj sluga bi na sve što bi se dogodilo govorio: „Ko zna zašto je to dobro?“ tako jednog dana kralj sa svojim slugom krenu u lov. Kada su stigli na lovište kralj ugleda jelena, pa ztraži od sluge luk i strijelu, opali, ali promaši. Vidjevši to sluga reče: </a:t>
            </a:r>
            <a:r>
              <a:rPr lang="bs-Latn-BA" dirty="0"/>
              <a:t>„Ko zna zašto je to dobro</a:t>
            </a:r>
            <a:r>
              <a:rPr lang="bs-Latn-BA" dirty="0" smtClean="0"/>
              <a:t>?“ Kralju bi krivo što je promašio, pa ljutito zatraži novu strijelu, ali opet promaši, a sluga opet reče: </a:t>
            </a:r>
            <a:r>
              <a:rPr lang="bs-Latn-BA" dirty="0"/>
              <a:t>„Ko zna zašto je to dobro</a:t>
            </a:r>
            <a:r>
              <a:rPr lang="bs-Latn-BA" dirty="0" smtClean="0"/>
              <a:t>?“ Kralju bi krivo, što je promašio, a pored toga ga i sluga zafrkava sa ovom glupom rečenicom, ljutito sada zatraži pušku. Uze pušku, ispuca, ali metak mu puče u rukama, i odbi mu prst. A sluga se i dalje smije i govori: </a:t>
            </a:r>
            <a:r>
              <a:rPr lang="bs-Latn-BA" dirty="0"/>
              <a:t>„Ko zna zašto je to dobro</a:t>
            </a:r>
            <a:r>
              <a:rPr lang="bs-Latn-BA" dirty="0" smtClean="0"/>
              <a:t>?“ Kralj se naljuti i naredi da se sluga zatvori u zatvor, a sluga opet sav sretan kaže: </a:t>
            </a:r>
            <a:r>
              <a:rPr lang="bs-Latn-BA" dirty="0"/>
              <a:t>„Ko zna zašto je to dobro</a:t>
            </a:r>
            <a:r>
              <a:rPr lang="bs-Latn-BA" dirty="0" smtClean="0"/>
              <a:t>?“ </a:t>
            </a:r>
          </a:p>
          <a:p>
            <a:pPr marL="0" indent="0">
              <a:buNone/>
            </a:pPr>
            <a:r>
              <a:rPr lang="bs-Latn-BA" dirty="0" smtClean="0"/>
              <a:t>     Narednog dana kralj opet krenu sa svojom svitom u lov, ali ih u putu presretoše ljudožderi, i zarobiše ih.        Jeli su sve ljude koji su bili bez tjelesnih mahana, i kada dođe red na kralja, vidješe da mu fali prst i pustiše ga. Kralj se tada sjeti svog sluge i njegovih riječi i naredi da se pusti iz zatvora. Kada je sluga izašao iz zatvora kralj mu reče: „Bio si upravu, da sam imao prst ljudožderi bi me pojeli. Izvini što sam te zatvorio bespravno.“ A sluga se na te riječi nasmija i reče: „Nemaš se šta izvinjavati, jer da me nisu zatvorili i mene bi pojeli, vidiš da je dobro što se sve ovo desilo.“</a:t>
            </a:r>
          </a:p>
          <a:p>
            <a:pPr marL="0" indent="0">
              <a:buNone/>
            </a:pPr>
            <a:r>
              <a:rPr lang="bs-Latn-BA" b="1" dirty="0" smtClean="0">
                <a:solidFill>
                  <a:srgbClr val="00B050"/>
                </a:solidFill>
              </a:rPr>
              <a:t>POUKA: SVAKO NAŠE STANJE I SUDBINA JE OD ALLAHA, PA BUDIMO ZAHVALNI ALLAHU NA SVEMU, JER ALLAH UVIJEK DAJE ONO ŠTO JE DOBRO ZA NAS.</a:t>
            </a:r>
            <a:endParaRPr lang="bs-Latn-BA" b="1" dirty="0">
              <a:solidFill>
                <a:srgbClr val="00B050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10337800" y="1117600"/>
            <a:ext cx="914400" cy="723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2</a:t>
            </a:r>
            <a:r>
              <a:rPr lang="bs-Latn-BA" dirty="0" smtClean="0"/>
              <a:t>. NIVO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015831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bs-Latn-BA" sz="7200" dirty="0" smtClean="0"/>
              <a:t>HVALA</a:t>
            </a:r>
            <a:r>
              <a:rPr lang="bs-Latn-BA" dirty="0" smtClean="0"/>
              <a:t> 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4243324" cy="2286000"/>
          </a:xfrm>
          <a:ln w="76200">
            <a:solidFill>
              <a:schemeClr val="accent4">
                <a:lumMod val="50000"/>
              </a:schemeClr>
            </a:solidFill>
          </a:ln>
          <a:scene3d>
            <a:camera prst="perspectiveHeroicExtremeLeftFacing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bs-Latn-BA" sz="7200" dirty="0" smtClean="0"/>
              <a:t>pažnji</a:t>
            </a:r>
            <a:r>
              <a:rPr lang="bs-Latn-BA" sz="7200" dirty="0" smtClean="0">
                <a:solidFill>
                  <a:srgbClr val="00B050"/>
                </a:solidFill>
              </a:rPr>
              <a:t>!!!</a:t>
            </a:r>
            <a:endParaRPr lang="bs-Latn-BA" sz="72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3256" y="3200400"/>
            <a:ext cx="1626344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s-Latn-BA" sz="7200" dirty="0"/>
              <a:t>N</a:t>
            </a:r>
            <a:r>
              <a:rPr lang="bs-Latn-BA" sz="7200" dirty="0" smtClean="0"/>
              <a:t>A</a:t>
            </a:r>
            <a:endParaRPr lang="bs-Latn-BA" sz="7200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10337800" y="1104900"/>
            <a:ext cx="9144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2</a:t>
            </a:r>
            <a:r>
              <a:rPr lang="bs-Latn-BA" smtClean="0"/>
              <a:t>. </a:t>
            </a:r>
            <a:r>
              <a:rPr lang="bs-Latn-BA" dirty="0" smtClean="0"/>
              <a:t>NIVO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978228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178</TotalTime>
  <Words>1131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 Boardroom</vt:lpstr>
      <vt:lpstr>Šesti imanski šart</vt:lpstr>
      <vt:lpstr>Ponovimo...</vt:lpstr>
      <vt:lpstr>Definicija </vt:lpstr>
      <vt:lpstr>Ajeti i hadisi o Božijem određenju</vt:lpstr>
      <vt:lpstr>Neispravno!!!</vt:lpstr>
      <vt:lpstr>Ispravno!!!</vt:lpstr>
      <vt:lpstr>Kako postupiti u iskušenju?</vt:lpstr>
      <vt:lpstr>Hikaja</vt:lpstr>
      <vt:lpstr>HVALA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Šesti imanski šart</dc:title>
  <dc:creator>Enes</dc:creator>
  <cp:lastModifiedBy>Enes</cp:lastModifiedBy>
  <cp:revision>26</cp:revision>
  <dcterms:created xsi:type="dcterms:W3CDTF">2020-11-25T12:35:26Z</dcterms:created>
  <dcterms:modified xsi:type="dcterms:W3CDTF">2022-04-18T15:48:38Z</dcterms:modified>
</cp:coreProperties>
</file>