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1" r:id="rId9"/>
    <p:sldId id="272" r:id="rId10"/>
    <p:sldId id="263" r:id="rId11"/>
    <p:sldId id="264" r:id="rId12"/>
    <p:sldId id="265" r:id="rId13"/>
    <p:sldId id="266" r:id="rId14"/>
    <p:sldId id="267" r:id="rId15"/>
    <p:sldId id="268" r:id="rId16"/>
    <p:sldId id="269"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43" autoAdjust="0"/>
  </p:normalViewPr>
  <p:slideViewPr>
    <p:cSldViewPr>
      <p:cViewPr varScale="1">
        <p:scale>
          <a:sx n="100" d="100"/>
          <a:sy n="100" d="100"/>
        </p:scale>
        <p:origin x="828" y="72"/>
      </p:cViewPr>
      <p:guideLst>
        <p:guide orient="horz" pos="2160"/>
        <p:guide pos="2880"/>
      </p:guideLst>
    </p:cSldViewPr>
  </p:slideViewPr>
  <p:outlineViewPr>
    <p:cViewPr>
      <p:scale>
        <a:sx n="33" d="100"/>
        <a:sy n="33" d="100"/>
      </p:scale>
      <p:origin x="0" y="-117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551035-D7F6-4F60-BF37-1D762328F62D}" type="datetimeFigureOut">
              <a:rPr lang="sr-Latn-CS" smtClean="0"/>
              <a:pPr/>
              <a:t>9.4.2022</a:t>
            </a:fld>
            <a:endParaRPr lang="bs-Latn-B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bs-Latn-B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ED615D-6948-4E7E-BCC8-87E3846F6DC6}" type="slidenum">
              <a:rPr lang="bs-Latn-BA" smtClean="0"/>
              <a:pPr/>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ED615D-6948-4E7E-BCC8-87E3846F6DC6}"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ED615D-6948-4E7E-BCC8-87E3846F6DC6}"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ED615D-6948-4E7E-BCC8-87E3846F6DC6}" type="slidenum">
              <a:rPr lang="bs-Latn-BA" smtClean="0"/>
              <a:pPr/>
              <a:t>‹#›</a:t>
            </a:fld>
            <a:endParaRPr lang="bs-Latn-BA"/>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7ED615D-6948-4E7E-BCC8-87E3846F6DC6}" type="slidenum">
              <a:rPr lang="bs-Latn-BA" smtClean="0"/>
              <a:pPr/>
              <a:t>‹#›</a:t>
            </a:fld>
            <a:endParaRPr lang="bs-Latn-B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7ED615D-6948-4E7E-BCC8-87E3846F6DC6}" type="slidenum">
              <a:rPr lang="bs-Latn-BA" smtClean="0"/>
              <a:pPr/>
              <a:t>‹#›</a:t>
            </a:fld>
            <a:endParaRPr lang="bs-Latn-BA"/>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D7ED615D-6948-4E7E-BCC8-87E3846F6DC6}"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D7ED615D-6948-4E7E-BCC8-87E3846F6DC6}" type="slidenum">
              <a:rPr lang="bs-Latn-BA" smtClean="0"/>
              <a:pPr/>
              <a:t>‹#›</a:t>
            </a:fld>
            <a:endParaRPr lang="bs-Latn-BA"/>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51035-D7F6-4F60-BF37-1D762328F62D}" type="datetimeFigureOut">
              <a:rPr lang="sr-Latn-CS" smtClean="0"/>
              <a:pPr/>
              <a:t>9.4.2022</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D7ED615D-6948-4E7E-BCC8-87E3846F6DC6}"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4551035-D7F6-4F60-BF37-1D762328F62D}" type="datetimeFigureOut">
              <a:rPr lang="sr-Latn-CS" smtClean="0"/>
              <a:pPr/>
              <a:t>9.4.2022</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7ED615D-6948-4E7E-BCC8-87E3846F6DC6}"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551035-D7F6-4F60-BF37-1D762328F62D}" type="datetimeFigureOut">
              <a:rPr lang="sr-Latn-CS" smtClean="0"/>
              <a:pPr/>
              <a:t>9.4.2022</a:t>
            </a:fld>
            <a:endParaRPr lang="bs-Latn-B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bs-Latn-B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ED615D-6948-4E7E-BCC8-87E3846F6DC6}" type="slidenum">
              <a:rPr lang="bs-Latn-BA" smtClean="0"/>
              <a:pPr/>
              <a:t>‹#›</a:t>
            </a:fld>
            <a:endParaRPr lang="bs-Latn-B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551035-D7F6-4F60-BF37-1D762328F62D}" type="datetimeFigureOut">
              <a:rPr lang="sr-Latn-CS" smtClean="0"/>
              <a:pPr/>
              <a:t>9.4.2022</a:t>
            </a:fld>
            <a:endParaRPr lang="bs-Latn-B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bs-Latn-B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ED615D-6948-4E7E-BCC8-87E3846F6DC6}" type="slidenum">
              <a:rPr lang="bs-Latn-BA" smtClean="0"/>
              <a:pPr/>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bs-Latn-BA" dirty="0" smtClean="0"/>
              <a:t>Kurban </a:t>
            </a:r>
            <a:endParaRPr lang="bs-Latn-BA" dirty="0"/>
          </a:p>
        </p:txBody>
      </p:sp>
      <p:sp>
        <p:nvSpPr>
          <p:cNvPr id="4" name="TextBox 3"/>
          <p:cNvSpPr txBox="1"/>
          <p:nvPr/>
        </p:nvSpPr>
        <p:spPr>
          <a:xfrm>
            <a:off x="4643438" y="6429396"/>
            <a:ext cx="3466013" cy="369332"/>
          </a:xfrm>
          <a:prstGeom prst="rect">
            <a:avLst/>
          </a:prstGeom>
          <a:noFill/>
        </p:spPr>
        <p:txBody>
          <a:bodyPr wrap="none" rtlCol="0">
            <a:spAutoFit/>
          </a:bodyPr>
          <a:lstStyle/>
          <a:p>
            <a:r>
              <a:rPr lang="bs-Latn-BA" dirty="0" smtClean="0"/>
              <a:t>Pripremio: Enes ef. Habibović</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Deva, krava, bik... Za max. 7 osoba</a:t>
            </a:r>
          </a:p>
          <a:p>
            <a:r>
              <a:rPr lang="bs-Latn-BA" dirty="0" smtClean="0"/>
              <a:t>Bravče za max. 1 osobu</a:t>
            </a:r>
            <a:endParaRPr lang="bs-Latn-BA" dirty="0"/>
          </a:p>
        </p:txBody>
      </p:sp>
      <p:sp>
        <p:nvSpPr>
          <p:cNvPr id="3" name="Title 2"/>
          <p:cNvSpPr>
            <a:spLocks noGrp="1"/>
          </p:cNvSpPr>
          <p:nvPr>
            <p:ph type="title"/>
          </p:nvPr>
        </p:nvSpPr>
        <p:spPr/>
        <p:txBody>
          <a:bodyPr>
            <a:normAutofit/>
          </a:bodyPr>
          <a:lstStyle/>
          <a:p>
            <a:r>
              <a:rPr lang="bs-Latn-BA" dirty="0" smtClean="0"/>
              <a:t>Za koliko osoba vrijedi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Počinje nakon klanjanja bajram-namaza i bajramske hutbe</a:t>
            </a:r>
          </a:p>
          <a:p>
            <a:r>
              <a:rPr lang="pl-PL" dirty="0" smtClean="0"/>
              <a:t>Prestaje sa zalaskom Sunca trećeg dana bajrama</a:t>
            </a:r>
          </a:p>
          <a:p>
            <a:r>
              <a:rPr lang="pl-PL" dirty="0" smtClean="0"/>
              <a:t>Nije dozvoljeno klati kurban prije bajrama</a:t>
            </a:r>
            <a:endParaRPr lang="bs-Latn-BA" dirty="0"/>
          </a:p>
        </p:txBody>
      </p:sp>
      <p:sp>
        <p:nvSpPr>
          <p:cNvPr id="3" name="Title 2"/>
          <p:cNvSpPr>
            <a:spLocks noGrp="1"/>
          </p:cNvSpPr>
          <p:nvPr>
            <p:ph type="title"/>
          </p:nvPr>
        </p:nvSpPr>
        <p:spPr/>
        <p:txBody>
          <a:bodyPr/>
          <a:lstStyle/>
          <a:p>
            <a:r>
              <a:rPr lang="bs-Latn-BA" dirty="0" smtClean="0"/>
              <a:t>Vrijeme klanja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Najbolji kurban onaj koji ima najviše mesa i čije je meso najkvalitetnije i koji je bez ikakvih mahana</a:t>
            </a:r>
          </a:p>
          <a:p>
            <a:pPr>
              <a:buNone/>
            </a:pPr>
            <a:r>
              <a:rPr lang="bs-Latn-BA" sz="1400" dirty="0" smtClean="0"/>
              <a:t>Poslanik a.s. kaže: ''Najdraži kurban Uzvišenom Allahu jeste onaj koji je najvredniji i onaj koji je najdeblji.'' </a:t>
            </a:r>
            <a:endParaRPr lang="bs-Latn-BA" sz="1400" dirty="0"/>
          </a:p>
        </p:txBody>
      </p:sp>
      <p:sp>
        <p:nvSpPr>
          <p:cNvPr id="3" name="Title 2"/>
          <p:cNvSpPr>
            <a:spLocks noGrp="1"/>
          </p:cNvSpPr>
          <p:nvPr>
            <p:ph type="title"/>
          </p:nvPr>
        </p:nvSpPr>
        <p:spPr/>
        <p:txBody>
          <a:bodyPr/>
          <a:lstStyle/>
          <a:p>
            <a:r>
              <a:rPr lang="bs-Latn-BA" dirty="0" smtClean="0"/>
              <a:t>Koji kurabn je najbolji?</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s-Latn-BA" dirty="0" smtClean="0"/>
              <a:t>Nijjet da se želi zaklati kurban</a:t>
            </a:r>
          </a:p>
          <a:p>
            <a:r>
              <a:rPr lang="vi-VN" dirty="0" smtClean="0"/>
              <a:t>Dovođenje kurbana do mjesta klanja na lijep način </a:t>
            </a:r>
            <a:endParaRPr lang="bs-Latn-BA" dirty="0" smtClean="0"/>
          </a:p>
          <a:p>
            <a:r>
              <a:rPr lang="bs-Latn-BA" dirty="0" smtClean="0"/>
              <a:t>Da se dobro naoštri i pripremi nož kojim će se klati kurban</a:t>
            </a:r>
          </a:p>
          <a:p>
            <a:pPr>
              <a:buNone/>
            </a:pPr>
            <a:r>
              <a:rPr lang="bs-Latn-BA" sz="1400" dirty="0" smtClean="0"/>
              <a:t>Poslanik a.s. kaže: ''Allah je propisao dobročinstvo prema svemu, kada ubijate – na lijep način ubijajte, kada koljete – na lijep način koljite, naoštrite svoje noževe kako biste olakšali životinji.''</a:t>
            </a:r>
          </a:p>
          <a:p>
            <a:r>
              <a:rPr lang="bs-Latn-BA" dirty="0" smtClean="0"/>
              <a:t>Da se povali ovca ili krava prilikom klanja</a:t>
            </a:r>
          </a:p>
          <a:p>
            <a:r>
              <a:rPr lang="bs-Latn-BA" dirty="0" smtClean="0"/>
              <a:t>Da se okrene prema Kibli onaj ko kolje kurban, a i da kurban bude okrenut u pravcu Kible </a:t>
            </a:r>
            <a:endParaRPr lang="bs-Latn-BA" dirty="0"/>
          </a:p>
        </p:txBody>
      </p:sp>
      <p:sp>
        <p:nvSpPr>
          <p:cNvPr id="3" name="Title 2"/>
          <p:cNvSpPr>
            <a:spLocks noGrp="1"/>
          </p:cNvSpPr>
          <p:nvPr>
            <p:ph type="title"/>
          </p:nvPr>
        </p:nvSpPr>
        <p:spPr/>
        <p:txBody>
          <a:bodyPr/>
          <a:lstStyle/>
          <a:p>
            <a:r>
              <a:rPr lang="bs-Latn-BA" dirty="0" smtClean="0"/>
              <a:t>Način klanja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lstStyle/>
          <a:p>
            <a:r>
              <a:rPr lang="bs-Latn-BA" dirty="0" smtClean="0"/>
              <a:t>Pohvalno je vlasniku kurbana, ako može, da on lično zakolje kurban, a ako ne može, onda da prisustvuje njegovom klanju</a:t>
            </a:r>
          </a:p>
          <a:p>
            <a:r>
              <a:rPr lang="bs-Latn-BA" dirty="0" smtClean="0"/>
              <a:t>D</a:t>
            </a:r>
            <a:r>
              <a:rPr lang="it-IT" dirty="0" smtClean="0"/>
              <a:t>a se spomene Allahovo ime prilikom (prije) klanja kurbana</a:t>
            </a:r>
            <a:endParaRPr lang="bs-Latn-BA" dirty="0" smtClean="0"/>
          </a:p>
          <a:p>
            <a:pPr>
              <a:buNone/>
            </a:pPr>
            <a:r>
              <a:rPr lang="bs-Latn-BA" sz="1400" dirty="0" smtClean="0"/>
              <a:t>"Bismi­llahi. Allahume tekabbel min Muhamedin ve ali Muhamedin ve min ummeti Muhamedin.“</a:t>
            </a:r>
          </a:p>
          <a:p>
            <a:pPr>
              <a:buNone/>
            </a:pPr>
            <a:r>
              <a:rPr lang="bs-Latn-BA" sz="1400" dirty="0" smtClean="0"/>
              <a:t>“Vedždžehtu vedžhije lillezi feteres semavati vel erda hanifen ve ma ene minel-mušrikin. Inne salati ve nusuki ve mahjaje ve memati lillahi rabbil alemin. La šerike lehu ve bi zalike umirtu ve ene evvelul -muslimin. Allahume minke ve leke 'an Muhamedin ve ummetihi. Bismillahi Allahu ekber."</a:t>
            </a:r>
          </a:p>
          <a:p>
            <a:r>
              <a:rPr lang="bs-Latn-BA" dirty="0" smtClean="0"/>
              <a:t>Presjecanja vratne krvne žile, jednjaka i dušnika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bs-Latn-BA" dirty="0" smtClean="0"/>
              <a:t>Za potrebe ukućana</a:t>
            </a:r>
          </a:p>
          <a:p>
            <a:pPr marL="624078" indent="-514350">
              <a:buFont typeface="+mj-lt"/>
              <a:buAutoNum type="arabicPeriod"/>
            </a:pPr>
            <a:r>
              <a:rPr lang="bs-Latn-BA" dirty="0" smtClean="0"/>
              <a:t>Komšijama, rodbini i prijateljima</a:t>
            </a:r>
          </a:p>
          <a:p>
            <a:pPr marL="624078" indent="-514350">
              <a:buFont typeface="+mj-lt"/>
              <a:buAutoNum type="arabicPeriod"/>
            </a:pPr>
            <a:r>
              <a:rPr lang="bs-Latn-BA" dirty="0" smtClean="0"/>
              <a:t>Siromašnima</a:t>
            </a:r>
          </a:p>
          <a:p>
            <a:pPr marL="624078" indent="-514350"/>
            <a:r>
              <a:rPr lang="bs-Latn-BA" dirty="0" smtClean="0"/>
              <a:t>Dozvoljeno je svo kurbansko meso podijeliti kao sadaku, isto kao što je dozvoljeno sve zadržati za kućne potrebe i ništa od njega ne podijeliti u slučaju da je domaćin siromašan.</a:t>
            </a:r>
            <a:endParaRPr lang="bs-Latn-BA" dirty="0"/>
          </a:p>
        </p:txBody>
      </p:sp>
      <p:sp>
        <p:nvSpPr>
          <p:cNvPr id="3" name="Title 2"/>
          <p:cNvSpPr>
            <a:spLocks noGrp="1"/>
          </p:cNvSpPr>
          <p:nvPr>
            <p:ph type="title"/>
          </p:nvPr>
        </p:nvSpPr>
        <p:spPr/>
        <p:txBody>
          <a:bodyPr/>
          <a:lstStyle/>
          <a:p>
            <a:r>
              <a:rPr lang="bs-Latn-BA" dirty="0" smtClean="0"/>
              <a:t>Podjela kurbanskog mesa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Mesaru se ne smije plaćati kurbanskim mesom, kožicom ili bilo kojim drugim dijelom kurbana</a:t>
            </a:r>
          </a:p>
          <a:p>
            <a:r>
              <a:rPr lang="bs-Latn-BA" dirty="0" smtClean="0"/>
              <a:t>Kurbasnko meso, kožica, se ne smiju prodavati, ali se može ostaviti za sebe</a:t>
            </a:r>
            <a:endParaRPr lang="bs-Latn-BA" dirty="0"/>
          </a:p>
        </p:txBody>
      </p:sp>
      <p:sp>
        <p:nvSpPr>
          <p:cNvPr id="3" name="Title 2"/>
          <p:cNvSpPr>
            <a:spLocks noGrp="1"/>
          </p:cNvSpPr>
          <p:nvPr>
            <p:ph type="title"/>
          </p:nvPr>
        </p:nvSpPr>
        <p:spPr/>
        <p:txBody>
          <a:bodyPr>
            <a:normAutofit fontScale="90000"/>
          </a:bodyPr>
          <a:lstStyle/>
          <a:p>
            <a:r>
              <a:rPr lang="bs-Latn-BA" dirty="0" smtClean="0"/>
              <a:t>Prodaja kurbanskog mesa i kožice</a:t>
            </a:r>
            <a:endParaRPr lang="bs-Latn-B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Koje boje je najbolji kurban?</a:t>
            </a:r>
          </a:p>
          <a:p>
            <a:pPr>
              <a:buFontTx/>
              <a:buChar char="-"/>
            </a:pPr>
            <a:r>
              <a:rPr lang="bs-Latn-BA" dirty="0" smtClean="0"/>
              <a:t>Veliki broj spominje bijelu boju, ali treba napomenuti da nije pokuđena bilo koja boja.</a:t>
            </a:r>
          </a:p>
          <a:p>
            <a:r>
              <a:rPr lang="bs-Latn-BA" dirty="0" smtClean="0"/>
              <a:t>Možel’ nesmusliman zaklati kurban?</a:t>
            </a:r>
          </a:p>
          <a:p>
            <a:pPr>
              <a:buFontTx/>
              <a:buChar char="-"/>
            </a:pPr>
            <a:r>
              <a:rPr lang="bs-Latn-BA" dirty="0" smtClean="0"/>
              <a:t>Ne može, ako postoji musliman, ali ako ne postoji musliman, onda može kršćanin ili jevrej, a nikako idolopoklonik ili ateista.</a:t>
            </a:r>
          </a:p>
          <a:p>
            <a:r>
              <a:rPr lang="bs-Latn-BA" dirty="0" smtClean="0"/>
              <a:t>Da li se kurban može klati noću? </a:t>
            </a:r>
          </a:p>
          <a:p>
            <a:pPr>
              <a:buNone/>
            </a:pPr>
            <a:r>
              <a:rPr lang="bs-Latn-BA" dirty="0" smtClean="0"/>
              <a:t>- Da, ali je to pokuđeno.</a:t>
            </a:r>
            <a:endParaRPr lang="bs-Latn-BA" dirty="0"/>
          </a:p>
        </p:txBody>
      </p:sp>
      <p:sp>
        <p:nvSpPr>
          <p:cNvPr id="3" name="Title 2"/>
          <p:cNvSpPr>
            <a:spLocks noGrp="1"/>
          </p:cNvSpPr>
          <p:nvPr>
            <p:ph type="title"/>
          </p:nvPr>
        </p:nvSpPr>
        <p:spPr/>
        <p:txBody>
          <a:bodyPr/>
          <a:lstStyle/>
          <a:p>
            <a:r>
              <a:rPr lang="bs-Latn-BA" dirty="0" smtClean="0"/>
              <a:t>Neka pitanja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lstStyle/>
          <a:p>
            <a:r>
              <a:rPr lang="bs-Latn-BA" dirty="0" smtClean="0"/>
              <a:t>Ako bi čovjek zaboravio spomenuti Božije ime prilikom klanja kurbana, da li je kurban ispravan?</a:t>
            </a:r>
          </a:p>
          <a:p>
            <a:pPr>
              <a:buFontTx/>
              <a:buChar char="-"/>
            </a:pPr>
            <a:r>
              <a:rPr lang="bs-Latn-BA" dirty="0" smtClean="0"/>
              <a:t>Jeste ako bi zaboravio, ali ako bi to namjerno izostavio onda nije.</a:t>
            </a:r>
          </a:p>
          <a:p>
            <a:r>
              <a:rPr lang="bs-Latn-BA" dirty="0" smtClean="0"/>
              <a:t>Je li dozvoljen jedan kurban za jedno domaćinstvo od tri člana, iako su svi zaposleni i punoljetni?</a:t>
            </a:r>
          </a:p>
          <a:p>
            <a:pPr>
              <a:buFontTx/>
              <a:buChar char="-"/>
            </a:pPr>
            <a:r>
              <a:rPr lang="bs-Latn-BA" dirty="0" smtClean="0"/>
              <a:t>Savjetujemo da svi punoljetni uposleni muslimani žrtvuju kurbana, čak i kada žive u istom domaćinstvu, ako imaju dovoljno sredstava za to. </a:t>
            </a:r>
          </a:p>
          <a:p>
            <a:pPr>
              <a:buFontTx/>
              <a:buChar char="-"/>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92500" lnSpcReduction="20000"/>
          </a:bodyPr>
          <a:lstStyle/>
          <a:p>
            <a:r>
              <a:rPr lang="it-IT" dirty="0" smtClean="0"/>
              <a:t>Da li se kurbansko meso koje smo dobili može udijeliti siromahu?</a:t>
            </a:r>
            <a:endParaRPr lang="bs-Latn-BA" dirty="0" smtClean="0"/>
          </a:p>
          <a:p>
            <a:pPr>
              <a:buFontTx/>
              <a:buChar char="-"/>
            </a:pPr>
            <a:r>
              <a:rPr lang="pt-BR" dirty="0" smtClean="0"/>
              <a:t>Nema zapreke da se dobiveno kurbansko meso podijeli siromasima.</a:t>
            </a:r>
            <a:endParaRPr lang="bs-Latn-BA" dirty="0" smtClean="0"/>
          </a:p>
          <a:p>
            <a:r>
              <a:rPr lang="bs-Latn-BA" dirty="0" smtClean="0"/>
              <a:t>Kada se određuje cijena kurbana?</a:t>
            </a:r>
          </a:p>
          <a:p>
            <a:pPr>
              <a:buFontTx/>
              <a:buChar char="-"/>
            </a:pPr>
            <a:r>
              <a:rPr lang="bs-Latn-BA" dirty="0" smtClean="0"/>
              <a:t>Najbolje je cijenu kurbana odrediti prije klanja kurbana.</a:t>
            </a:r>
          </a:p>
          <a:p>
            <a:r>
              <a:rPr lang="bs-Latn-BA" dirty="0" smtClean="0"/>
              <a:t>Kupila sam ovcu za kurban i kada ju je čovjek zaklao, vidio je da je bila sjajna. Da li mi se kurban uvažio?</a:t>
            </a:r>
          </a:p>
          <a:p>
            <a:pPr>
              <a:buFontTx/>
              <a:buChar char="-"/>
            </a:pPr>
            <a:r>
              <a:rPr lang="bs-Latn-BA" dirty="0" smtClean="0"/>
              <a:t>Prilikom kupovine kurbana treba voditi računa da li je životinja steona/sjajna ili ne. Šteta je koristiti takvu životinju za kurbana. Ako se ipak desi da je životinja bila steona/sjajna, kurban će biti ispravan, a samo mladunče se tretira dijelom kurbana.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Kurban je ime za ono što se kolje od stoke, približavajući se time Uzvišenom Allahu, u danima Kurban-bajrama, sa odgovarujućim uvjetima. </a:t>
            </a:r>
            <a:endParaRPr lang="bs-Latn-BA" dirty="0"/>
          </a:p>
        </p:txBody>
      </p:sp>
      <p:sp>
        <p:nvSpPr>
          <p:cNvPr id="3" name="Title 2"/>
          <p:cNvSpPr>
            <a:spLocks noGrp="1"/>
          </p:cNvSpPr>
          <p:nvPr>
            <p:ph type="title"/>
          </p:nvPr>
        </p:nvSpPr>
        <p:spPr/>
        <p:txBody>
          <a:bodyPr/>
          <a:lstStyle/>
          <a:p>
            <a:r>
              <a:rPr lang="bs-Latn-BA" dirty="0" smtClean="0"/>
              <a:t>Definicija </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lstStyle/>
          <a:p>
            <a:r>
              <a:rPr lang="bs-Latn-BA" dirty="0" smtClean="0"/>
              <a:t>Ovca stara dvije godine, imala je upalu vimena i jedan dio vimena je odstranjen (ima samo jednu sisu). Da li takva ovca može biti kurban?</a:t>
            </a:r>
          </a:p>
          <a:p>
            <a:pPr>
              <a:buFontTx/>
              <a:buChar char="-"/>
            </a:pPr>
            <a:r>
              <a:rPr lang="bs-Latn-BA" dirty="0" smtClean="0"/>
              <a:t>Ukoliko je ovca zdrava i uhranjena, može poslužiti za kurbana bez obzira na taj nedostatak koji ne utječe na kvalitet i količinu mesa. </a:t>
            </a:r>
          </a:p>
          <a:p>
            <a:r>
              <a:rPr lang="bs-Latn-BA" dirty="0" smtClean="0"/>
              <a:t>Da li je dozvoljeno kosti od kurbana davati životinjama?</a:t>
            </a:r>
          </a:p>
          <a:p>
            <a:pPr>
              <a:buNone/>
            </a:pPr>
            <a:r>
              <a:rPr lang="bs-Latn-BA" dirty="0" smtClean="0"/>
              <a:t>- Da!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fontScale="85000" lnSpcReduction="10000"/>
          </a:bodyPr>
          <a:lstStyle/>
          <a:p>
            <a:r>
              <a:rPr lang="bs-Latn-BA" dirty="0" smtClean="0"/>
              <a:t>Da li sam dužan zaklati kurban za umrlog roditelja?</a:t>
            </a:r>
          </a:p>
          <a:p>
            <a:pPr>
              <a:buFontTx/>
              <a:buChar char="-"/>
            </a:pPr>
            <a:r>
              <a:rPr lang="bs-Latn-BA" dirty="0" smtClean="0"/>
              <a:t>Ne, osim ako je ostavio oporuku i sredstva za klanje kurbana.</a:t>
            </a:r>
          </a:p>
          <a:p>
            <a:r>
              <a:rPr lang="bs-Latn-BA" dirty="0" smtClean="0"/>
              <a:t>Da li se kurban može pokloniti?</a:t>
            </a:r>
          </a:p>
          <a:p>
            <a:pPr>
              <a:buFontTx/>
              <a:buChar char="-"/>
            </a:pPr>
            <a:r>
              <a:rPr lang="bs-Latn-BA" dirty="0" smtClean="0"/>
              <a:t>Da! </a:t>
            </a:r>
          </a:p>
          <a:p>
            <a:r>
              <a:rPr lang="bs-Latn-BA" dirty="0" smtClean="0"/>
              <a:t>Ako bravče ili goveče koje je namijenjeno i kupljeno kao kurban ugine, bilo nesretnim slučajem ili iz nepoznatih razloga, ili jednostavno pobjegne ili bude ukradeno, da li osoba koja je platila kurban mora kupiti drugi ili joj se djela vrednuju prema nijjetu?</a:t>
            </a:r>
          </a:p>
          <a:p>
            <a:pPr>
              <a:buFontTx/>
              <a:buChar char="-"/>
            </a:pPr>
            <a:r>
              <a:rPr lang="bs-Latn-BA" dirty="0" smtClean="0"/>
              <a:t>Ako se radi o imućnoj osobi koja posjeduje nisab nakon uginuća kupljenog kurbana, treba kupiti novi kurban, a ako se radi o osobi slabijeg imovinskog stanja (ne posjeduje nisab), nije obavezna kupiti novi kurban. </a:t>
            </a:r>
          </a:p>
          <a:p>
            <a:pPr>
              <a:buNone/>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lstStyle/>
          <a:p>
            <a:r>
              <a:rPr lang="bs-Latn-BA" dirty="0" smtClean="0"/>
              <a:t>Može li se prilikom klanja kurbana koristiti pištolj kojim se koriste mesari, da bi lakše oborili npr. krupnog bika?</a:t>
            </a:r>
          </a:p>
          <a:p>
            <a:pPr>
              <a:buFontTx/>
              <a:buChar char="-"/>
            </a:pPr>
            <a:r>
              <a:rPr lang="bs-Latn-BA" dirty="0" smtClean="0"/>
              <a:t>Bolje je izvršiti klanje kurbana na tradicionalan način, bez korištenja pištolja za omamljivanje. Ukoliko je neophodno njegovo korištenje, dozvoljeno je, ali samo pod uvjetom da ne umrtvljuje životinje i onemogućuje istek krvi.</a:t>
            </a:r>
          </a:p>
          <a:p>
            <a:r>
              <a:rPr lang="bs-Latn-BA" dirty="0" smtClean="0"/>
              <a:t>Da li se može spojiti kurban i akika?</a:t>
            </a:r>
          </a:p>
          <a:p>
            <a:pPr>
              <a:buFontTx/>
              <a:buChar char="-"/>
            </a:pPr>
            <a:r>
              <a:rPr lang="bs-Latn-BA" dirty="0" smtClean="0"/>
              <a:t>Po većini islamski učenjaka to nije dozvoljeno.</a:t>
            </a:r>
          </a:p>
          <a:p>
            <a:pPr>
              <a:buNone/>
            </a:pP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lstStyle/>
          <a:p>
            <a:r>
              <a:rPr lang="bs-Latn-BA" dirty="0" smtClean="0"/>
              <a:t>Da li svi učesnici u kurbanu moraju imati isti nijjet da kolju kurban, a ne radi mesa?</a:t>
            </a:r>
          </a:p>
          <a:p>
            <a:pPr>
              <a:buNone/>
            </a:pPr>
            <a:r>
              <a:rPr lang="bs-Latn-BA" dirty="0" smtClean="0"/>
              <a:t>- Da! Ali ako nas neko obmane onda je to njegova odgovornost.</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97568"/>
          </a:xfrm>
        </p:spPr>
        <p:txBody>
          <a:bodyPr>
            <a:normAutofit/>
          </a:bodyPr>
          <a:lstStyle/>
          <a:p>
            <a:pPr algn="ctr"/>
            <a:r>
              <a:rPr lang="bs-Latn-BA" sz="6000" dirty="0" smtClean="0"/>
              <a:t>HVALA NA PAŽNJI!!!</a:t>
            </a:r>
            <a:endParaRPr lang="bs-Latn-BA" sz="6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Oživljavanje sunneta Ibrahima a.s.</a:t>
            </a:r>
          </a:p>
          <a:p>
            <a:r>
              <a:rPr lang="bs-Latn-BA" dirty="0" smtClean="0"/>
              <a:t>Jedan od načina kako da čovjek podmiri mesom sebe, svoje komšije i one kojima je potrebno</a:t>
            </a:r>
          </a:p>
          <a:p>
            <a:r>
              <a:rPr lang="bs-Latn-BA" dirty="0" smtClean="0"/>
              <a:t>Zahvalnost Allahu na mnoštvu blagodati kojima je obasuo čovjeka</a:t>
            </a:r>
            <a:endParaRPr lang="bs-Latn-BA" dirty="0"/>
          </a:p>
        </p:txBody>
      </p:sp>
      <p:sp>
        <p:nvSpPr>
          <p:cNvPr id="3" name="Title 2"/>
          <p:cNvSpPr>
            <a:spLocks noGrp="1"/>
          </p:cNvSpPr>
          <p:nvPr>
            <p:ph type="title"/>
          </p:nvPr>
        </p:nvSpPr>
        <p:spPr/>
        <p:txBody>
          <a:bodyPr/>
          <a:lstStyle/>
          <a:p>
            <a:r>
              <a:rPr lang="bs-Latn-BA" dirty="0" smtClean="0"/>
              <a:t>Zašto je propisan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Klanje kurbana za vrijeme Kurban-bajrama spada u vadžibe, a dužan ga je zaklati:</a:t>
            </a:r>
          </a:p>
          <a:p>
            <a:pPr marL="624078" indent="-514350">
              <a:buFont typeface="+mj-lt"/>
              <a:buAutoNum type="arabicPeriod"/>
            </a:pPr>
            <a:r>
              <a:rPr lang="bs-Latn-BA" dirty="0" smtClean="0"/>
              <a:t>P</a:t>
            </a:r>
            <a:r>
              <a:rPr lang="sv-SE" dirty="0" smtClean="0"/>
              <a:t>unoljetan</a:t>
            </a:r>
            <a:endParaRPr lang="bs-Latn-BA" dirty="0" smtClean="0"/>
          </a:p>
          <a:p>
            <a:pPr marL="624078" indent="-514350">
              <a:buFont typeface="+mj-lt"/>
              <a:buAutoNum type="arabicPeriod"/>
            </a:pPr>
            <a:r>
              <a:rPr lang="bs-Latn-BA" dirty="0" smtClean="0"/>
              <a:t>P</a:t>
            </a:r>
            <a:r>
              <a:rPr lang="sv-SE" dirty="0" smtClean="0"/>
              <a:t>ametan</a:t>
            </a:r>
            <a:endParaRPr lang="bs-Latn-BA" dirty="0" smtClean="0"/>
          </a:p>
          <a:p>
            <a:pPr marL="624078" indent="-514350">
              <a:buFont typeface="+mj-lt"/>
              <a:buAutoNum type="arabicPeriod"/>
            </a:pPr>
            <a:r>
              <a:rPr lang="bs-Latn-BA" dirty="0" smtClean="0"/>
              <a:t>S</a:t>
            </a:r>
            <a:r>
              <a:rPr lang="sv-SE" dirty="0" smtClean="0"/>
              <a:t>lobodan</a:t>
            </a:r>
            <a:endParaRPr lang="bs-Latn-BA" dirty="0" smtClean="0"/>
          </a:p>
          <a:p>
            <a:pPr marL="624078" indent="-514350">
              <a:buFont typeface="+mj-lt"/>
              <a:buAutoNum type="arabicPeriod"/>
            </a:pPr>
            <a:r>
              <a:rPr lang="bs-Latn-BA" dirty="0" smtClean="0"/>
              <a:t>I</a:t>
            </a:r>
            <a:r>
              <a:rPr lang="sv-SE" dirty="0" smtClean="0"/>
              <a:t>mućan musliman</a:t>
            </a:r>
            <a:endParaRPr lang="bs-Latn-BA" dirty="0" smtClean="0"/>
          </a:p>
          <a:p>
            <a:pPr>
              <a:buNone/>
            </a:pPr>
            <a:endParaRPr lang="bs-Latn-BA" dirty="0"/>
          </a:p>
        </p:txBody>
      </p:sp>
      <p:sp>
        <p:nvSpPr>
          <p:cNvPr id="3" name="Title 2"/>
          <p:cNvSpPr>
            <a:spLocks noGrp="1"/>
          </p:cNvSpPr>
          <p:nvPr>
            <p:ph type="title"/>
          </p:nvPr>
        </p:nvSpPr>
        <p:spPr/>
        <p:txBody>
          <a:bodyPr/>
          <a:lstStyle/>
          <a:p>
            <a:r>
              <a:rPr lang="bs-Latn-BA" dirty="0" smtClean="0"/>
              <a:t>Ko je dužan zaklati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Oni koji imaju novac za klanje kurbana i on im ne treba za neke druge hitne i neodgodive poslove. </a:t>
            </a:r>
          </a:p>
          <a:p>
            <a:r>
              <a:rPr lang="bs-Latn-BA" dirty="0" smtClean="0"/>
              <a:t>Oni koji imaju novac i on im ne treba za dane bajrama. </a:t>
            </a:r>
          </a:p>
          <a:p>
            <a:r>
              <a:rPr lang="bs-Latn-BA" dirty="0" smtClean="0"/>
              <a:t>Oni koji ako su u mogućnosti da pozajme i mogućnost da vrate dug.</a:t>
            </a:r>
            <a:endParaRPr lang="bs-Latn-BA" dirty="0"/>
          </a:p>
        </p:txBody>
      </p:sp>
      <p:sp>
        <p:nvSpPr>
          <p:cNvPr id="3" name="Title 2"/>
          <p:cNvSpPr>
            <a:spLocks noGrp="1"/>
          </p:cNvSpPr>
          <p:nvPr>
            <p:ph type="title"/>
          </p:nvPr>
        </p:nvSpPr>
        <p:spPr/>
        <p:txBody>
          <a:bodyPr>
            <a:normAutofit fontScale="90000"/>
          </a:bodyPr>
          <a:lstStyle/>
          <a:p>
            <a:r>
              <a:rPr lang="bs-Latn-BA" dirty="0" smtClean="0"/>
              <a:t>Ko je imućan za klanje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n-NO" dirty="0" smtClean="0"/>
              <a:t>Da kurban bude od vrste stoke (deva, krava, bravče) </a:t>
            </a:r>
            <a:endParaRPr lang="bs-Latn-BA" dirty="0" smtClean="0"/>
          </a:p>
          <a:p>
            <a:r>
              <a:rPr lang="bs-Latn-BA" dirty="0" smtClean="0"/>
              <a:t>Da dostigne odgovarajuću starosnu dob </a:t>
            </a:r>
          </a:p>
          <a:p>
            <a:pPr>
              <a:buFontTx/>
              <a:buChar char="-"/>
            </a:pPr>
            <a:r>
              <a:rPr lang="bs-Latn-BA" dirty="0" smtClean="0"/>
              <a:t>Deva da napuni 5 godina</a:t>
            </a:r>
          </a:p>
          <a:p>
            <a:pPr>
              <a:buFontTx/>
              <a:buChar char="-"/>
            </a:pPr>
            <a:r>
              <a:rPr lang="bs-Latn-BA" dirty="0" smtClean="0"/>
              <a:t>Krava da napuni 2 godine</a:t>
            </a:r>
          </a:p>
          <a:p>
            <a:pPr>
              <a:buFontTx/>
              <a:buChar char="-"/>
            </a:pPr>
            <a:r>
              <a:rPr lang="bs-Latn-BA" dirty="0" smtClean="0"/>
              <a:t>Koza i ovca da napuni 1 godinu</a:t>
            </a:r>
          </a:p>
          <a:p>
            <a:pPr>
              <a:buFontTx/>
              <a:buChar char="-"/>
            </a:pPr>
            <a:r>
              <a:rPr lang="bs-Latn-BA" dirty="0" smtClean="0"/>
              <a:t>Ovca može i od 6 mjeseci, ako je dovoljno napredna</a:t>
            </a:r>
          </a:p>
          <a:p>
            <a:r>
              <a:rPr lang="bs-Latn-BA" dirty="0" smtClean="0"/>
              <a:t>Da kurban bude bez ikakvih tjelesnih nedostataka</a:t>
            </a:r>
          </a:p>
          <a:p>
            <a:pPr>
              <a:buFontTx/>
              <a:buChar char="-"/>
            </a:pPr>
            <a:endParaRPr lang="bs-Latn-BA" dirty="0"/>
          </a:p>
        </p:txBody>
      </p:sp>
      <p:sp>
        <p:nvSpPr>
          <p:cNvPr id="3" name="Title 2"/>
          <p:cNvSpPr>
            <a:spLocks noGrp="1"/>
          </p:cNvSpPr>
          <p:nvPr>
            <p:ph type="title"/>
          </p:nvPr>
        </p:nvSpPr>
        <p:spPr/>
        <p:txBody>
          <a:bodyPr/>
          <a:lstStyle/>
          <a:p>
            <a:r>
              <a:rPr lang="bs-Latn-BA" dirty="0" smtClean="0"/>
              <a:t>Uvjeti za ispravnost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Poslanik a.s. kaže: ''Četiri ne zadovoljavaju da budu kurbani: </a:t>
            </a:r>
          </a:p>
          <a:p>
            <a:pPr marL="624078" indent="-514350">
              <a:buFont typeface="+mj-lt"/>
              <a:buAutoNum type="arabicPeriod"/>
            </a:pPr>
            <a:r>
              <a:rPr lang="bs-Latn-BA" dirty="0" smtClean="0"/>
              <a:t>jednooka ili ćorava, čija je ćoravost jasna;</a:t>
            </a:r>
          </a:p>
          <a:p>
            <a:pPr marL="624078" indent="-514350">
              <a:buFont typeface="+mj-lt"/>
              <a:buAutoNum type="arabicPeriod"/>
            </a:pPr>
            <a:r>
              <a:rPr lang="bs-Latn-BA" dirty="0" smtClean="0"/>
              <a:t> bolesna, čija je bolest jasna;</a:t>
            </a:r>
          </a:p>
          <a:p>
            <a:pPr marL="624078" indent="-514350">
              <a:buFont typeface="+mj-lt"/>
              <a:buAutoNum type="arabicPeriod"/>
            </a:pPr>
            <a:r>
              <a:rPr lang="bs-Latn-BA" dirty="0" smtClean="0"/>
              <a:t> hroma ili šepava, čija je hromost ili šepavost jasna; </a:t>
            </a:r>
          </a:p>
          <a:p>
            <a:pPr marL="624078" indent="-514350">
              <a:buFont typeface="+mj-lt"/>
              <a:buAutoNum type="arabicPeriod"/>
            </a:pPr>
            <a:r>
              <a:rPr lang="bs-Latn-BA" dirty="0" smtClean="0"/>
              <a:t>zakržljala, u čijim kostima nema moždine.'' </a:t>
            </a:r>
            <a:endParaRPr lang="bs-Latn-BA" dirty="0"/>
          </a:p>
        </p:txBody>
      </p:sp>
      <p:sp>
        <p:nvSpPr>
          <p:cNvPr id="3" name="Title 2"/>
          <p:cNvSpPr>
            <a:spLocks noGrp="1"/>
          </p:cNvSpPr>
          <p:nvPr>
            <p:ph type="title"/>
          </p:nvPr>
        </p:nvSpPr>
        <p:spPr/>
        <p:txBody>
          <a:bodyPr/>
          <a:lstStyle/>
          <a:p>
            <a:r>
              <a:rPr lang="bs-Latn-BA" dirty="0" smtClean="0"/>
              <a:t>Šta ne može biti kurban?</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s-Latn-BA" dirty="0" smtClean="0"/>
              <a:t>Životinja koja vidi danju, ali ne vidi noću</a:t>
            </a:r>
          </a:p>
          <a:p>
            <a:r>
              <a:rPr lang="bs-Latn-BA" dirty="0" smtClean="0"/>
              <a:t>Škiljava životinja</a:t>
            </a:r>
          </a:p>
          <a:p>
            <a:r>
              <a:rPr lang="bs-Latn-BA" dirty="0" smtClean="0"/>
              <a:t>Životinja iz čijih očiju teku suze i krmelji, a to joj ne ometa viđenje paše</a:t>
            </a:r>
          </a:p>
          <a:p>
            <a:r>
              <a:rPr lang="bs-Latn-BA" dirty="0" smtClean="0"/>
              <a:t>Životinja sa malim ušima</a:t>
            </a:r>
          </a:p>
          <a:p>
            <a:r>
              <a:rPr lang="bs-Latn-BA" dirty="0" smtClean="0"/>
              <a:t>Životinja koja je stvorena bez ušiju ili jednog uha</a:t>
            </a:r>
          </a:p>
          <a:p>
            <a:r>
              <a:rPr lang="bs-Latn-BA" dirty="0" smtClean="0"/>
              <a:t>Ako je otkinut dio uha s prednje ili sa stražnje strane, ali visi i nije se odvojio</a:t>
            </a:r>
          </a:p>
          <a:p>
            <a:r>
              <a:rPr lang="bs-Latn-BA" dirty="0" smtClean="0"/>
              <a:t>Životinja probušenog uha</a:t>
            </a:r>
            <a:endParaRPr lang="bs-Latn-BA" dirty="0"/>
          </a:p>
        </p:txBody>
      </p:sp>
      <p:sp>
        <p:nvSpPr>
          <p:cNvPr id="3" name="Title 2"/>
          <p:cNvSpPr>
            <a:spLocks noGrp="1"/>
          </p:cNvSpPr>
          <p:nvPr>
            <p:ph type="title"/>
          </p:nvPr>
        </p:nvSpPr>
        <p:spPr/>
        <p:txBody>
          <a:bodyPr>
            <a:normAutofit fontScale="90000"/>
          </a:bodyPr>
          <a:lstStyle/>
          <a:p>
            <a:r>
              <a:rPr lang="bs-Latn-BA" dirty="0" smtClean="0"/>
              <a:t>Koje se mahane tolerišu kod kurbana?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lstStyle/>
          <a:p>
            <a:r>
              <a:rPr lang="pl-PL" dirty="0" smtClean="0"/>
              <a:t>Životinja koja je stvorena bez rogova</a:t>
            </a:r>
          </a:p>
          <a:p>
            <a:r>
              <a:rPr lang="bs-Latn-BA" dirty="0" smtClean="0"/>
              <a:t>K</a:t>
            </a:r>
            <a:r>
              <a:rPr lang="nn-NO" dirty="0" smtClean="0"/>
              <a:t>astrirana životinja</a:t>
            </a:r>
            <a:endParaRPr lang="bs-Latn-BA" dirty="0" smtClean="0"/>
          </a:p>
          <a:p>
            <a:r>
              <a:rPr lang="bs-Latn-BA" dirty="0" smtClean="0"/>
              <a:t>Životinja koja je izgubila glas...</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TotalTime>
  <Words>1260</Words>
  <Application>Microsoft Office PowerPoint</Application>
  <PresentationFormat>On-screen Show (4:3)</PresentationFormat>
  <Paragraphs>107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Lucida Sans Unicode</vt:lpstr>
      <vt:lpstr>Verdana</vt:lpstr>
      <vt:lpstr>Wingdings 2</vt:lpstr>
      <vt:lpstr>Wingdings 3</vt:lpstr>
      <vt:lpstr>Concourse</vt:lpstr>
      <vt:lpstr>Kurban </vt:lpstr>
      <vt:lpstr>Definicija </vt:lpstr>
      <vt:lpstr>Zašto je propisan kurban?</vt:lpstr>
      <vt:lpstr>Ko je dužan zaklati kurban?</vt:lpstr>
      <vt:lpstr>Ko je imućan za klanje kurbana?</vt:lpstr>
      <vt:lpstr>Uvjeti za ispravnost kurbana</vt:lpstr>
      <vt:lpstr>Šta ne može biti kurban?</vt:lpstr>
      <vt:lpstr>Koje se mahane tolerišu kod kurbana?</vt:lpstr>
      <vt:lpstr>PowerPoint Presentation</vt:lpstr>
      <vt:lpstr>Za koliko osoba vrijedi kurban?</vt:lpstr>
      <vt:lpstr>Vrijeme klanja kurbana</vt:lpstr>
      <vt:lpstr>Koji kurabn je najbolji?</vt:lpstr>
      <vt:lpstr>Način klanja kurbana</vt:lpstr>
      <vt:lpstr>PowerPoint Presentation</vt:lpstr>
      <vt:lpstr>Podjela kurbanskog mesa</vt:lpstr>
      <vt:lpstr>Prodaja kurbanskog mesa i kožice</vt:lpstr>
      <vt:lpstr>Neka pitanja</vt:lpstr>
      <vt:lpstr>PowerPoint Presentation</vt:lpstr>
      <vt:lpstr>PowerPoint Presentation</vt:lpstr>
      <vt:lpstr>PowerPoint Presentation</vt:lpstr>
      <vt:lpstr>PowerPoint Presentation</vt:lpstr>
      <vt:lpstr>PowerPoint Presentation</vt:lpstr>
      <vt:lpstr>PowerPoint Presentation</vt:lpstr>
      <vt:lpstr>HVALA NA PAŽNJI!!!</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Kurban</dc:title>
  <dc:creator>Enes</dc:creator>
  <cp:lastModifiedBy>Enes</cp:lastModifiedBy>
  <cp:revision>16</cp:revision>
  <dcterms:created xsi:type="dcterms:W3CDTF">2020-03-07T04:51:01Z</dcterms:created>
  <dcterms:modified xsi:type="dcterms:W3CDTF">2022-04-09T11:53:10Z</dcterms:modified>
</cp:coreProperties>
</file>