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43" autoAdjust="0"/>
  </p:normalViewPr>
  <p:slideViewPr>
    <p:cSldViewPr snapToGrid="0">
      <p:cViewPr varScale="1">
        <p:scale>
          <a:sx n="76" d="100"/>
          <a:sy n="76" d="100"/>
        </p:scale>
        <p:origin x="77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78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13EE0-DD97-459E-922F-44A1DE08AD51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EC59-E5D4-4B4D-A9CE-0475D0A2E2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67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F433-1CAE-477E-8C32-8B79F3033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4800601"/>
            <a:ext cx="7010400" cy="917575"/>
          </a:xfrm>
        </p:spPr>
        <p:txBody>
          <a:bodyPr wrap="square" anchor="b">
            <a:normAutofit/>
          </a:bodyPr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362E7-E657-4773-B0DE-8B661C3FD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533400"/>
          </a:xfrm>
        </p:spPr>
        <p:txBody>
          <a:bodyPr wrap="square">
            <a:normAutofit/>
          </a:bodyPr>
          <a:lstStyle>
            <a:lvl1pPr marL="0" indent="0" algn="ctr">
              <a:buNone/>
              <a:defRPr sz="32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F58B-1BB1-47AE-907D-015CB0E6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608C-8BC9-475A-B4E3-59D77FB2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608A-7B5D-4178-BB43-1CB2E2D5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72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3344-9AB0-4610-B81D-30CA5469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6BF0F-6098-4BD5-B472-7ED76233D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05B0D-6FF3-49AB-B363-5E22C8BF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BF87-0CE2-4CB0-BA36-2E6B56B8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5526C-E9AE-4F6A-8DC1-C048D090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5E2C9-501A-4B4D-92FB-1FDAB9FF2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683D-983A-443D-8768-C42A6CDEB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B092-9ED9-4D2C-A219-76771BC0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A88D6-9D15-43C3-BAFF-DCC38777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333F9-8F57-4551-BF8F-9707D7ED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D1A0-31A3-4EA7-8D84-828F8419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5760A-FC17-437C-9A43-2BE933CC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3CD50-0C67-4CA6-A288-14DD652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B2CE-FBA9-4F05-A590-D14307A7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68FE9-108E-4FD8-9E19-E80BDC21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A9B1-A214-4D72-9629-CF61CC9E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9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02552-F2B8-401D-AF33-F60C94D6A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4"/>
            <a:ext cx="8229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65D7-E5C9-4A2E-901B-D1B8F93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573BE-5E4D-48CB-9F50-6AD9EBC2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5BD73-F1E6-4A61-9094-5B079F86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A356-6F8C-480A-A714-90AC3674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CE66-C769-4392-9D37-0C8888B2C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102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6F996-2645-48F9-83AB-D75E4A585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4700" y="2819400"/>
            <a:ext cx="4102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800F-7DB9-4F38-A156-AF2AC47C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B71F5-3D72-460D-81E8-747A5943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5438A-108C-4C6B-86A4-A441DDF1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3D0C6-B890-4CC8-845D-3124EF06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4F85E-5E67-4BAC-9F99-0794F4791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616200"/>
            <a:ext cx="4102100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1950D-9FC6-45C6-B303-7E2DA51CF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263900"/>
            <a:ext cx="4102100" cy="2908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9DF54-A3E5-4D1A-B02F-79CC327A6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84699" y="2616200"/>
            <a:ext cx="4102100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09FD7-61A0-498E-A849-8FE26DC42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84699" y="3263900"/>
            <a:ext cx="4102100" cy="2908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A27EF-BF96-4C40-9DB3-74857873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5B1C2-253A-4E54-B4F6-3964B576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85552-8B28-42ED-98B8-C088EDE8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56D-E7A3-4F10-813F-3D1927E9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3A0DD-49A9-4590-8AC8-4A0AEF0F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D0FD0-7125-4F74-9EB4-C0DDBFB6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6834E-D582-453B-BC55-A9657026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4A91E-9A3E-44AD-8322-CB3578AB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8BABB-901B-4853-A951-24232876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91467-89AA-47CC-9921-435743B6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CBE3-7499-4604-BB77-94DCF77A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524000"/>
            <a:ext cx="8229600" cy="11430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3CAB-10F0-4B5A-917C-6D2F8415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1778" y="2844800"/>
            <a:ext cx="4629150" cy="3352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4C22-0A97-4D5A-B697-9E9DDE3CD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844800"/>
            <a:ext cx="2949178" cy="3352800"/>
          </a:xfrm>
        </p:spPr>
        <p:txBody>
          <a:bodyPr tIns="8640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9B5C8-BC4A-4122-B8D1-324E2D18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D4018-2C8E-4E13-815A-04988366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D6A3-5ADC-4047-9EB4-8CF5AF4B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4D4E-0112-4388-9E28-74BBDBB5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524000"/>
            <a:ext cx="8229600" cy="11430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90C37-339F-49EE-9872-381D65F67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16200" y="2819400"/>
            <a:ext cx="3911600" cy="2933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B574E-7496-4B63-8D17-D81C7E064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97000" y="5778500"/>
            <a:ext cx="6350000" cy="424732"/>
          </a:xfrm>
        </p:spPr>
        <p:txBody>
          <a:bodyPr>
            <a:sp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89EFE-5D3D-45B1-91D2-32B90AD7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75EBD-6E2C-4733-87AD-3A1B3B1C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665FE-E926-431C-B6D7-8F659941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831AC-D821-4D45-86AE-9DF70C74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F8B2-EC91-421F-9512-17A08B2B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52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93589-AF80-4982-BC15-2AD0A18D7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D72329-1DDB-4EFD-B18E-180334A8D4EF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A16D-7C57-4B41-BBF9-07B74CD68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3823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B4F6-58AD-4E4A-8C29-997EBD568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ekteb\oprosti%20ja%20rabb.mp4" TargetMode="External"/><Relationship Id="rId4" Type="http://schemas.openxmlformats.org/officeDocument/2006/relationships/hyperlink" Target="https://www.youtube.com/watch?v=ehowqQdFU6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Grijeh i tevba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6423660"/>
            <a:ext cx="2923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Pripremio: Enes ef. Habibović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89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Mali grijesi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98570"/>
          </a:xfrm>
        </p:spPr>
        <p:txBody>
          <a:bodyPr/>
          <a:lstStyle/>
          <a:p>
            <a:r>
              <a:rPr lang="bs-Latn-BA" sz="2400" dirty="0" smtClean="0"/>
              <a:t>Mali grijesi su oni za koje ne postoji </a:t>
            </a:r>
            <a:r>
              <a:rPr lang="bs-Latn-BA" sz="2400" dirty="0" smtClean="0"/>
              <a:t>predviđena šerijatska </a:t>
            </a:r>
            <a:r>
              <a:rPr lang="bs-Latn-BA" sz="2400" dirty="0" smtClean="0"/>
              <a:t>kazna, niti otvorena prijetnja džehennemom</a:t>
            </a:r>
          </a:p>
          <a:p>
            <a:r>
              <a:rPr lang="bs-Latn-BA" sz="2400" dirty="0" smtClean="0"/>
              <a:t>Poslanik a.s. je rekao: “Ne postoji ni jedan mali grijeh, a da neće prerasti u veliki grijeh ukoliko se potcijeni, smatra nevažnim. I nema ni jednog velikog grijeha, a da tevbom i istigfarom neće pretvoriti u </a:t>
            </a:r>
            <a:r>
              <a:rPr lang="bs-Latn-BA" sz="2400" dirty="0" smtClean="0"/>
              <a:t>mali.”</a:t>
            </a:r>
            <a:endParaRPr lang="bs-Latn-BA" sz="2400" dirty="0" smtClean="0"/>
          </a:p>
          <a:p>
            <a:r>
              <a:rPr lang="bs-Latn-BA" sz="2400" dirty="0" smtClean="0"/>
              <a:t>Neki od malih grijeha su: pričati dok se uči ezan, ikamet, Kur’an; bez opravdanog razloga izostaviti namaz u </a:t>
            </a:r>
            <a:r>
              <a:rPr lang="bs-Latn-BA" sz="2400" dirty="0" smtClean="0"/>
              <a:t>džematu; </a:t>
            </a:r>
            <a:r>
              <a:rPr lang="bs-Latn-BA" sz="2400" dirty="0" smtClean="0"/>
              <a:t>obavljati malu i veliku nuždu okrenut prema Kabi; ne odgovoriti na selam</a:t>
            </a:r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8780"/>
            <a:ext cx="8229600" cy="4503420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Male grijehe brišemo pokajanjem ili činjenjem dobrih </a:t>
            </a:r>
            <a:r>
              <a:rPr lang="bs-Latn-BA" sz="2400" dirty="0" smtClean="0"/>
              <a:t>dijela</a:t>
            </a:r>
            <a:endParaRPr lang="bs-Latn-BA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Posljedice grijeha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07130"/>
          </a:xfrm>
        </p:spPr>
        <p:txBody>
          <a:bodyPr>
            <a:normAutofit fontScale="92500"/>
          </a:bodyPr>
          <a:lstStyle/>
          <a:p>
            <a:r>
              <a:rPr lang="bs-Latn-BA" sz="2400" dirty="0" smtClean="0"/>
              <a:t>Najveće posljedice činjenja grijeha čovjek će osjetiti na Sudnjem danu</a:t>
            </a:r>
          </a:p>
          <a:p>
            <a:r>
              <a:rPr lang="bs-Latn-BA" sz="2400" dirty="0" smtClean="0"/>
              <a:t>Posljedice grijeha su pogubne po društvo, pojedinca i porodicu</a:t>
            </a:r>
          </a:p>
          <a:p>
            <a:r>
              <a:rPr lang="bs-Latn-BA" sz="2400" dirty="0" smtClean="0"/>
              <a:t>Neke od posljedica grijeha su: narušavanje psihičkog i fizičkog zdravlja pojedinca; slabljenje i gubitak vjere; </a:t>
            </a:r>
            <a:r>
              <a:rPr lang="bs-Latn-BA" sz="2400" dirty="0" smtClean="0"/>
              <a:t>umanjivanje </a:t>
            </a:r>
            <a:r>
              <a:rPr lang="bs-Latn-BA" sz="2400" dirty="0" smtClean="0"/>
              <a:t>imetka; siromaštvo u porodici; pojava raznih bolesti; urušavanje porodice; slabljenje zajednice; prirodne nepogode...</a:t>
            </a:r>
          </a:p>
          <a:p>
            <a:r>
              <a:rPr lang="bs-Latn-BA" sz="2400" dirty="0" smtClean="0"/>
              <a:t>Ako se grijesi prošire svi će osjetiti posljedice</a:t>
            </a:r>
          </a:p>
          <a:p>
            <a:r>
              <a:rPr lang="bs-Latn-BA" sz="2400" dirty="0" smtClean="0"/>
              <a:t>Obaveza svakog muslimana je naređivanje dobra, a odvrćanje od zla</a:t>
            </a:r>
          </a:p>
          <a:p>
            <a:endParaRPr lang="bs-Latn-BA" sz="2400" dirty="0" smtClean="0"/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Tevba - pokajanje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21430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Tevba u jezičkom smislu znači vraćati se</a:t>
            </a:r>
          </a:p>
          <a:p>
            <a:r>
              <a:rPr lang="bs-Latn-BA" sz="2400" dirty="0" smtClean="0"/>
              <a:t>Tevba je žaljenje za onim što je bilo u prošlosti, žurno ostavljanje grijeha u sadašnjosti i čvrsta odluka da se to nikad više ne čini u budućnosti</a:t>
            </a:r>
          </a:p>
          <a:p>
            <a:r>
              <a:rPr lang="bs-Latn-BA" sz="2400" dirty="0" smtClean="0"/>
              <a:t>Svaki čovjek je griješan, ali nakon grijeha treba se pokajati</a:t>
            </a:r>
          </a:p>
          <a:p>
            <a:r>
              <a:rPr lang="bs-Latn-BA" sz="2400" dirty="0" smtClean="0"/>
              <a:t>Adem a.s. je učinio prvi grijeh, i prvu tevbu</a:t>
            </a:r>
          </a:p>
          <a:p>
            <a:r>
              <a:rPr lang="bs-Latn-BA" sz="2400" dirty="0" smtClean="0"/>
              <a:t>Oprost se traži isključivo od Allaha</a:t>
            </a:r>
          </a:p>
          <a:p>
            <a:r>
              <a:rPr lang="bs-Latn-BA" sz="2400" dirty="0" smtClean="0"/>
              <a:t>Oprost </a:t>
            </a:r>
            <a:r>
              <a:rPr lang="bs-Latn-BA" sz="2400" dirty="0" smtClean="0"/>
              <a:t>od Allaha tražimo izgovarajući ISTIGFAR – riječi ESTAGFIRULLAH – Allahu oprosti</a:t>
            </a:r>
          </a:p>
          <a:p>
            <a:endParaRPr lang="bs-Latn-BA" sz="2400" dirty="0" smtClean="0"/>
          </a:p>
          <a:p>
            <a:endParaRPr lang="bs-Latn-B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Uvjeti za ispravnost tevbe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Da bi tevba bila primljena potrebno je da se ispune sljedeći uvjeti: 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Prestati </a:t>
            </a:r>
            <a:r>
              <a:rPr lang="bs-Latn-BA" dirty="0" smtClean="0"/>
              <a:t>sa činjenjem grijeha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Iskreno se </a:t>
            </a:r>
            <a:r>
              <a:rPr lang="bs-Latn-BA" dirty="0" smtClean="0"/>
              <a:t>pokajati</a:t>
            </a:r>
            <a:endParaRPr lang="bs-Latn-BA" dirty="0" smtClean="0"/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Nikad više ne ponoviti grijeh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HADIS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040"/>
            <a:ext cx="8229600" cy="3920490"/>
          </a:xfrm>
        </p:spPr>
        <p:txBody>
          <a:bodyPr>
            <a:normAutofit fontScale="55000" lnSpcReduction="20000"/>
          </a:bodyPr>
          <a:lstStyle/>
          <a:p>
            <a:r>
              <a:rPr lang="vi-VN" sz="3800" dirty="0" smtClean="0"/>
              <a:t>''Davno prije vas, bio je jedan čovjek koji je ubio 99 osoba, pa je upitao za najučenijeg čovjeka na svijetu, te su ga uputili na jednog </a:t>
            </a:r>
            <a:r>
              <a:rPr lang="bs-Latn-BA" sz="3800" dirty="0" smtClean="0">
                <a:latin typeface="Arial" pitchFamily="34" charset="0"/>
                <a:cs typeface="Arial" pitchFamily="34" charset="0"/>
              </a:rPr>
              <a:t>pobožnjaka</a:t>
            </a:r>
            <a:r>
              <a:rPr lang="vi-VN" sz="3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sz="3800" dirty="0" smtClean="0"/>
              <a:t>On ode do spomenutog </a:t>
            </a:r>
            <a:r>
              <a:rPr lang="bs-Latn-BA" sz="3800" dirty="0" smtClean="0">
                <a:latin typeface="Arial" pitchFamily="34" charset="0"/>
                <a:cs typeface="Arial" pitchFamily="34" charset="0"/>
              </a:rPr>
              <a:t>pobožnjaka</a:t>
            </a:r>
            <a:r>
              <a:rPr lang="vi-VN" sz="3800" dirty="0" smtClean="0"/>
              <a:t> i kaže mu da je ubio 99 osoba, pa ga onda upita, ima li za njega oprosta kod </a:t>
            </a:r>
            <a:r>
              <a:rPr lang="vi-VN" sz="3800" dirty="0" smtClean="0"/>
              <a:t>Allaha </a:t>
            </a:r>
            <a:r>
              <a:rPr lang="vi-VN" sz="3800" dirty="0" smtClean="0"/>
              <a:t>dž.š. Na to mu </a:t>
            </a:r>
            <a:r>
              <a:rPr lang="bs-Latn-BA" sz="3800" dirty="0" smtClean="0">
                <a:latin typeface="Arial" pitchFamily="34" charset="0"/>
                <a:cs typeface="Arial" pitchFamily="34" charset="0"/>
              </a:rPr>
              <a:t>pobožnjak</a:t>
            </a:r>
            <a:r>
              <a:rPr lang="vi-VN" sz="3800" dirty="0" smtClean="0"/>
              <a:t> reče da za njega nema oprosta. Čovjek se na to podiže i ubi i </a:t>
            </a:r>
            <a:r>
              <a:rPr lang="bs-Latn-BA" sz="3800" dirty="0" smtClean="0">
                <a:latin typeface="Arial" pitchFamily="34" charset="0"/>
                <a:cs typeface="Arial" pitchFamily="34" charset="0"/>
              </a:rPr>
              <a:t>pobožnjaka</a:t>
            </a:r>
            <a:r>
              <a:rPr lang="vi-VN" sz="3800" dirty="0" smtClean="0"/>
              <a:t> i napuni stotinu </a:t>
            </a:r>
            <a:r>
              <a:rPr lang="vi-VN" sz="3800" dirty="0" smtClean="0"/>
              <a:t>ubijenih.</a:t>
            </a:r>
            <a:r>
              <a:rPr lang="bs-Latn-BA" sz="3800" baseline="0" dirty="0" smtClean="0"/>
              <a:t> </a:t>
            </a:r>
            <a:r>
              <a:rPr lang="vi-VN" sz="3800" dirty="0" smtClean="0"/>
              <a:t>Zatim je </a:t>
            </a:r>
            <a:r>
              <a:rPr lang="vi-VN" sz="3800" dirty="0" smtClean="0"/>
              <a:t>upitao za najučenijeg čovjeka na svijetu, pa ga uputiše na jednog učenjaka, kome je on ispričao da je ubio 100 osoba, a zatim ga upitao ima li za njega takvog tevbe? Učenjak mu na to reče</a:t>
            </a:r>
            <a:r>
              <a:rPr lang="vi-VN" sz="3800" dirty="0" smtClean="0"/>
              <a:t>:</a:t>
            </a:r>
            <a:r>
              <a:rPr lang="bs-Latn-BA" sz="3800" dirty="0" smtClean="0"/>
              <a:t> ’</a:t>
            </a:r>
            <a:r>
              <a:rPr lang="vi-VN" sz="3800" dirty="0" smtClean="0"/>
              <a:t>Svakako. Ko te sprečava da učiniš tevbu? Idi u tu i tu zemlju, u njoj stanuju ljudi koji iskreno Allahu robuju, pa im se i ti pridruži u njihovom robovanju, i nipošto se ne vraćaj u svoju sredinu, jer je ona pokvarena.</a:t>
            </a:r>
            <a:r>
              <a:rPr lang="bs-Latn-BA" sz="3800" dirty="0" smtClean="0"/>
              <a:t>’</a:t>
            </a:r>
            <a:r>
              <a:rPr lang="bs-Latn-BA" sz="3800" baseline="0" dirty="0" smtClean="0"/>
              <a:t> </a:t>
            </a:r>
            <a:r>
              <a:rPr lang="vi-VN" sz="3800" dirty="0" smtClean="0"/>
              <a:t>Čovjek </a:t>
            </a:r>
            <a:r>
              <a:rPr lang="vi-VN" sz="3800" dirty="0" smtClean="0"/>
              <a:t>se uputi ka toj zemlji, ali ga negdje na pola puta zadesi smrt. Oko njega nastade spor između meleka milosti i meleka kazne. Meleci milosti rekoše:</a:t>
            </a:r>
            <a:r>
              <a:rPr lang="bs-Latn-BA" sz="3800" dirty="0" smtClean="0"/>
              <a:t> ‘</a:t>
            </a:r>
            <a:r>
              <a:rPr lang="vi-VN" sz="3800" dirty="0" smtClean="0"/>
              <a:t>On je došao kao pokajnik od grijeha i srcem svojim okrenut prema Allahu!</a:t>
            </a:r>
            <a:r>
              <a:rPr lang="bs-Latn-BA" sz="3800" dirty="0" smtClean="0"/>
              <a:t>’</a:t>
            </a:r>
            <a:endParaRPr lang="vi-VN" sz="3800" dirty="0" smtClean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1640"/>
            <a:ext cx="8229600" cy="4903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1800" dirty="0" smtClean="0"/>
              <a:t>Meleki kazne rekoše: </a:t>
            </a:r>
            <a:r>
              <a:rPr lang="bs-Latn-BA" sz="1800" dirty="0" smtClean="0"/>
              <a:t>‘</a:t>
            </a:r>
            <a:r>
              <a:rPr lang="vi-VN" sz="1800" dirty="0" smtClean="0"/>
              <a:t>On nikada nije učinio ni jedno dobro djelo!</a:t>
            </a:r>
            <a:r>
              <a:rPr lang="bs-Latn-BA" sz="1800" dirty="0" smtClean="0"/>
              <a:t>’ </a:t>
            </a:r>
            <a:r>
              <a:rPr lang="vi-VN" sz="1800" dirty="0" smtClean="0"/>
              <a:t>Tada melecima stiže jedan drugi melek, u ljudskom liku, koga oni uzeše za sudiju da im presudi. Melek-sudija im reče: </a:t>
            </a:r>
            <a:r>
              <a:rPr lang="bs-Latn-BA" sz="1800" dirty="0" smtClean="0"/>
              <a:t>‘</a:t>
            </a:r>
            <a:r>
              <a:rPr lang="vi-VN" sz="1800" dirty="0" smtClean="0"/>
              <a:t>Izmjerite rastojanje između jednog i drugog mjesta, pa kojem od njih bude bliži, njemu i pripada." Meleki izmjeriše rastojanje i ustanoviše da je bliži zemlji kojoj je bio krenuo, te ga uzeše meleki milosti.</a:t>
            </a:r>
            <a:r>
              <a:rPr lang="bs-Latn-BA" sz="1800" dirty="0" smtClean="0"/>
              <a:t>’”</a:t>
            </a:r>
            <a:endParaRPr lang="vi-VN" sz="1800" dirty="0" smtClean="0"/>
          </a:p>
          <a:p>
            <a:r>
              <a:rPr lang="vi-VN" sz="1800" dirty="0" smtClean="0"/>
              <a:t>"Pa je Allah </a:t>
            </a:r>
            <a:r>
              <a:rPr lang="vi-VN" sz="1800" dirty="0" smtClean="0"/>
              <a:t>dž</a:t>
            </a:r>
            <a:r>
              <a:rPr lang="bs-Latn-BA" sz="1800" dirty="0" smtClean="0"/>
              <a:t>.</a:t>
            </a:r>
            <a:r>
              <a:rPr lang="vi-VN" sz="1800" dirty="0" smtClean="0"/>
              <a:t>š</a:t>
            </a:r>
            <a:r>
              <a:rPr lang="bs-Latn-BA" sz="1800" dirty="0" smtClean="0"/>
              <a:t>.</a:t>
            </a:r>
            <a:r>
              <a:rPr lang="vi-VN" sz="1800" dirty="0" smtClean="0"/>
              <a:t> </a:t>
            </a:r>
            <a:r>
              <a:rPr lang="vi-VN" sz="1800" dirty="0" smtClean="0"/>
              <a:t>naredio zemlji dobra da se približi</a:t>
            </a:r>
            <a:r>
              <a:rPr lang="bs-Latn-BA" sz="1800" dirty="0" smtClean="0"/>
              <a:t>,</a:t>
            </a:r>
            <a:r>
              <a:rPr lang="vi-VN" sz="1800" dirty="0" smtClean="0"/>
              <a:t> a zemlji grijeha da se udalji; zatim je naredio melecima da izmjere rastojanje i zmeđu njih. Meleki to uradiše i nađoše da je bliži zemlji dobra samo za jedan pedalj, te mu Allah dž</a:t>
            </a:r>
            <a:r>
              <a:rPr lang="bs-Latn-BA" sz="1800" dirty="0" smtClean="0"/>
              <a:t>.</a:t>
            </a:r>
            <a:r>
              <a:rPr lang="vi-VN" sz="1800" dirty="0" smtClean="0"/>
              <a:t>š</a:t>
            </a:r>
            <a:r>
              <a:rPr lang="bs-Latn-BA" sz="1800" dirty="0" smtClean="0"/>
              <a:t>.</a:t>
            </a:r>
            <a:r>
              <a:rPr lang="vi-VN" sz="1800" dirty="0" smtClean="0"/>
              <a:t> oprosti njegove grijehe."</a:t>
            </a:r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Ilahija – Oprosti ja Rabb</a:t>
            </a:r>
            <a:endParaRPr lang="bs-Latn-BA" dirty="0"/>
          </a:p>
        </p:txBody>
      </p:sp>
      <p:pic>
        <p:nvPicPr>
          <p:cNvPr id="6" name="oprosti ja rabb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62940" y="2914650"/>
            <a:ext cx="7360920" cy="2974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7290" y="6355080"/>
            <a:ext cx="625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Online link:  </a:t>
            </a:r>
            <a:r>
              <a:rPr lang="bs-Latn-BA" dirty="0" smtClean="0">
                <a:hlinkClick r:id="rId4"/>
              </a:rPr>
              <a:t>https://www.youtube.com/watch?v=ehowqQdFU6A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4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90" y="35308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s-Latn-BA" sz="6000" dirty="0" smtClean="0"/>
              <a:t>HVALA NA PAŽNJI!!!</a:t>
            </a:r>
            <a:endParaRPr lang="bs-Latn-BA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sz="2400" dirty="0" smtClean="0"/>
              <a:t>Grijeh je sve ono što je Allah dž.š. zabranio, te prelaženje Njegovih granica i zapostavljanje islamskih dužnosti </a:t>
            </a:r>
          </a:p>
          <a:p>
            <a:r>
              <a:rPr lang="bs-Latn-BA" sz="2400" dirty="0" smtClean="0"/>
              <a:t>Grijeh je sve ono što se čini suprotno onome kako se o tome izrazio Allah i Njegov poslanik</a:t>
            </a:r>
          </a:p>
          <a:p>
            <a:r>
              <a:rPr lang="vi-VN" sz="2400" dirty="0" smtClean="0"/>
              <a:t>Grijeh je izostavljanje onoga što je naređeno ili činjenje onoga što je zabranjeno</a:t>
            </a:r>
            <a:endParaRPr lang="bs-Latn-BA" sz="2400" dirty="0" smtClean="0"/>
          </a:p>
          <a:p>
            <a:r>
              <a:rPr lang="bs-Latn-BA" sz="2400" dirty="0" smtClean="0"/>
              <a:t>Grijeh je sve što je ružno i štetno</a:t>
            </a:r>
          </a:p>
          <a:p>
            <a:r>
              <a:rPr lang="bs-Latn-BA" sz="2400" dirty="0" smtClean="0"/>
              <a:t>Poslanik a.s.je rekao: "Grijeh je ono što (vjernika) kopka u prsima, a za šta ne bi volio da saznaju ljudi" 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Šta je grijeh?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762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Vrste grijeha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400" dirty="0" smtClean="0"/>
              <a:t>Grijesi prema Allahu i grijesi </a:t>
            </a:r>
            <a:r>
              <a:rPr lang="bs-Latn-BA" sz="2400" dirty="0" smtClean="0">
                <a:solidFill>
                  <a:schemeClr val="tx1"/>
                </a:solidFill>
              </a:rPr>
              <a:t>prema stvorenjima</a:t>
            </a:r>
          </a:p>
          <a:p>
            <a:r>
              <a:rPr lang="bs-Latn-BA" sz="2400" dirty="0" smtClean="0">
                <a:solidFill>
                  <a:schemeClr val="tx1"/>
                </a:solidFill>
              </a:rPr>
              <a:t>Javni</a:t>
            </a:r>
            <a:r>
              <a:rPr lang="bs-Latn-BA" sz="2400" dirty="0" smtClean="0"/>
              <a:t> i tajni</a:t>
            </a:r>
          </a:p>
          <a:p>
            <a:r>
              <a:rPr lang="bs-Latn-BA" sz="2400" dirty="0" smtClean="0">
                <a:solidFill>
                  <a:schemeClr val="tx1"/>
                </a:solidFill>
              </a:rPr>
              <a:t>Vidljivi i nevidljivi</a:t>
            </a:r>
          </a:p>
          <a:p>
            <a:r>
              <a:rPr lang="bs-Latn-BA" sz="2400" dirty="0" smtClean="0">
                <a:solidFill>
                  <a:schemeClr val="tx1"/>
                </a:solidFill>
              </a:rPr>
              <a:t>Teški</a:t>
            </a:r>
            <a:r>
              <a:rPr lang="bs-Latn-BA" sz="2400" dirty="0" smtClean="0"/>
              <a:t>, </a:t>
            </a:r>
            <a:r>
              <a:rPr lang="bs-Latn-BA" sz="2400" dirty="0" smtClean="0">
                <a:solidFill>
                  <a:schemeClr val="bg1">
                    <a:lumMod val="50000"/>
                  </a:schemeClr>
                </a:solidFill>
              </a:rPr>
              <a:t>veliki</a:t>
            </a:r>
            <a:r>
              <a:rPr lang="bs-Latn-BA" sz="2400" dirty="0" smtClean="0"/>
              <a:t> i mali </a:t>
            </a:r>
            <a:endParaRPr lang="bs-Latn-B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Teški grijesi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32860"/>
          </a:xfrm>
        </p:spPr>
        <p:txBody>
          <a:bodyPr>
            <a:normAutofit lnSpcReduction="10000"/>
          </a:bodyPr>
          <a:lstStyle/>
          <a:p>
            <a:r>
              <a:rPr lang="bs-Latn-BA" sz="2400" dirty="0" smtClean="0"/>
              <a:t>Teški grijesi su oni grijesi koji čovjeka izvode iz vjere </a:t>
            </a:r>
          </a:p>
          <a:p>
            <a:r>
              <a:rPr lang="bs-Latn-BA" sz="2400" dirty="0" smtClean="0"/>
              <a:t>U teške grijehe ubrajamo: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2400" dirty="0" smtClean="0"/>
              <a:t>KUFR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2400" dirty="0" smtClean="0"/>
              <a:t>ŠIRK 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2400" dirty="0" smtClean="0"/>
              <a:t>RIDDET 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2400" dirty="0" smtClean="0"/>
              <a:t>NIFAK 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2400" dirty="0" smtClean="0"/>
              <a:t>Omalovažavanje, ismijavanje i psovanje Allah dž.š. i drugih svetinja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2400" dirty="0" smtClean="0"/>
              <a:t> Poricanje farzova i harama</a:t>
            </a:r>
            <a:endParaRPr lang="bs-Latn-BA" sz="2400" dirty="0"/>
          </a:p>
        </p:txBody>
      </p:sp>
      <p:sp>
        <p:nvSpPr>
          <p:cNvPr id="5" name="Right Arrow 4"/>
          <p:cNvSpPr/>
          <p:nvPr/>
        </p:nvSpPr>
        <p:spPr>
          <a:xfrm>
            <a:off x="1805940" y="3566160"/>
            <a:ext cx="128016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solidFill>
                  <a:schemeClr val="tx1"/>
                </a:solidFill>
                <a:hlinkClick r:id="rId2" action="ppaction://hlinksldjump"/>
              </a:rPr>
              <a:t>naprijed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828800" y="4000500"/>
            <a:ext cx="12801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hlinkClick r:id="rId3" action="ppaction://hlinksldjump"/>
              </a:rPr>
              <a:t>naprijed</a:t>
            </a:r>
            <a:endParaRPr lang="bs-Latn-BA" dirty="0"/>
          </a:p>
        </p:txBody>
      </p:sp>
      <p:sp>
        <p:nvSpPr>
          <p:cNvPr id="7" name="Right Arrow 6"/>
          <p:cNvSpPr/>
          <p:nvPr/>
        </p:nvSpPr>
        <p:spPr>
          <a:xfrm>
            <a:off x="1920240" y="4846320"/>
            <a:ext cx="1188720" cy="422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hlinkClick r:id="rId4" action="ppaction://hlinksldjump"/>
              </a:rPr>
              <a:t>naprijed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4629150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Osobe koje učine jedan od gore navedenih grijeha prestaju biti muslimani</a:t>
            </a:r>
          </a:p>
          <a:p>
            <a:r>
              <a:rPr lang="bs-Latn-BA" sz="2400" dirty="0" smtClean="0"/>
              <a:t>Ko želi biti ponovo muslimani </a:t>
            </a:r>
            <a:r>
              <a:rPr lang="bs-Latn-BA" sz="2400" dirty="0" smtClean="0"/>
              <a:t>mora </a:t>
            </a:r>
            <a:r>
              <a:rPr lang="bs-Latn-BA" sz="2400" dirty="0" smtClean="0"/>
              <a:t>se pokajati i izgovoriti kelime i šehadet</a:t>
            </a:r>
          </a:p>
          <a:p>
            <a:r>
              <a:rPr lang="bs-Latn-BA" sz="2400" dirty="0" smtClean="0"/>
              <a:t>Ko umre bez pokajanja, a </a:t>
            </a:r>
            <a:r>
              <a:rPr lang="bs-Latn-BA" sz="2400" dirty="0" smtClean="0"/>
              <a:t>učinio je </a:t>
            </a:r>
            <a:r>
              <a:rPr lang="bs-Latn-BA" sz="2400" dirty="0" smtClean="0"/>
              <a:t>neki veliki grijeh, umire kao </a:t>
            </a:r>
            <a:r>
              <a:rPr lang="bs-Latn-BA" sz="2400" dirty="0" smtClean="0"/>
              <a:t>nevjernik</a:t>
            </a:r>
            <a:endParaRPr lang="bs-Latn-BA" sz="2400" dirty="0" smtClean="0"/>
          </a:p>
          <a:p>
            <a:endParaRPr lang="bs-Latn-B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Kufr - nevjerovanje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44290"/>
          </a:xfrm>
        </p:spPr>
        <p:txBody>
          <a:bodyPr>
            <a:normAutofit lnSpcReduction="10000"/>
          </a:bodyPr>
          <a:lstStyle/>
          <a:p>
            <a:r>
              <a:rPr lang="bs-Latn-BA" sz="2000" dirty="0" smtClean="0"/>
              <a:t>Kufr je nevjerovanje u Allaha i u ostale istine vjere</a:t>
            </a:r>
          </a:p>
          <a:p>
            <a:r>
              <a:rPr lang="bs-Latn-BA" sz="2000" dirty="0" smtClean="0"/>
              <a:t>To je najteži grijeh koji osoba može počiniti</a:t>
            </a:r>
          </a:p>
          <a:p>
            <a:r>
              <a:rPr lang="bs-Latn-BA" sz="2000" dirty="0" smtClean="0"/>
              <a:t>Pod pojmom kufra se podrazumijeva:</a:t>
            </a:r>
          </a:p>
          <a:p>
            <a:pPr>
              <a:buFontTx/>
              <a:buChar char="-"/>
            </a:pPr>
            <a:r>
              <a:rPr lang="bs-Latn-BA" sz="2000" dirty="0" smtClean="0"/>
              <a:t>Nevjerovanje u Allah i u ostale temelje vjere</a:t>
            </a:r>
          </a:p>
          <a:p>
            <a:pPr>
              <a:buFontTx/>
              <a:buChar char="-"/>
            </a:pPr>
            <a:r>
              <a:rPr lang="bs-Latn-BA" sz="2000" dirty="0" smtClean="0"/>
              <a:t>Napuštanje islama – riddet</a:t>
            </a:r>
          </a:p>
          <a:p>
            <a:pPr>
              <a:buFontTx/>
              <a:buChar char="-"/>
            </a:pPr>
            <a:r>
              <a:rPr lang="bs-Latn-BA" sz="2000" dirty="0" smtClean="0"/>
              <a:t>Psovanje i omalovažavanje Allaha i ostalih svetinja</a:t>
            </a:r>
          </a:p>
          <a:p>
            <a:pPr>
              <a:buFontTx/>
              <a:buChar char="-"/>
            </a:pPr>
            <a:r>
              <a:rPr lang="bs-Latn-BA" sz="2000" dirty="0" smtClean="0"/>
              <a:t>Negiranje farzova</a:t>
            </a:r>
          </a:p>
          <a:p>
            <a:pPr>
              <a:buFontTx/>
              <a:buChar char="-"/>
            </a:pPr>
            <a:r>
              <a:rPr lang="bs-Latn-BA" sz="2000" dirty="0" smtClean="0"/>
              <a:t>Poricanje harama</a:t>
            </a:r>
          </a:p>
          <a:p>
            <a:pPr>
              <a:buFontTx/>
              <a:buChar char="-"/>
            </a:pPr>
            <a:r>
              <a:rPr lang="bs-Latn-BA" sz="2000" dirty="0" smtClean="0"/>
              <a:t>Laganje na Allaha i Poslanika a.s.</a:t>
            </a:r>
          </a:p>
          <a:p>
            <a:r>
              <a:rPr lang="bs-Latn-BA" sz="2000" dirty="0" smtClean="0"/>
              <a:t>Osoba koja čini kufr naziva se kafir</a:t>
            </a:r>
          </a:p>
          <a:p>
            <a:endParaRPr lang="bs-Latn-BA" dirty="0" smtClean="0"/>
          </a:p>
          <a:p>
            <a:endParaRPr lang="bs-Latn-BA" dirty="0"/>
          </a:p>
        </p:txBody>
      </p:sp>
      <p:sp>
        <p:nvSpPr>
          <p:cNvPr id="6" name="Left Arrow 5"/>
          <p:cNvSpPr/>
          <p:nvPr/>
        </p:nvSpPr>
        <p:spPr>
          <a:xfrm>
            <a:off x="7018020" y="616077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hlinkClick r:id="rId2" action="ppaction://hlinksldjump"/>
              </a:rPr>
              <a:t>nazad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Širk – pripisivanje druga Allahu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55720"/>
          </a:xfrm>
        </p:spPr>
        <p:txBody>
          <a:bodyPr>
            <a:normAutofit fontScale="92500"/>
          </a:bodyPr>
          <a:lstStyle/>
          <a:p>
            <a:r>
              <a:rPr lang="bs-Latn-BA" sz="2000" dirty="0" smtClean="0"/>
              <a:t>Širk znači vjerovati da pored Allaha postoje i druga božanstva</a:t>
            </a:r>
          </a:p>
          <a:p>
            <a:r>
              <a:rPr lang="bs-Latn-BA" sz="2000" dirty="0" smtClean="0"/>
              <a:t>Jedini grijeh koji Allah neće oprostiti, bez pokajanja</a:t>
            </a:r>
          </a:p>
          <a:p>
            <a:r>
              <a:rPr lang="bs-Latn-BA" sz="2000" dirty="0" smtClean="0"/>
              <a:t>Širk se dijeli na: veliki i mali</a:t>
            </a:r>
          </a:p>
          <a:p>
            <a:r>
              <a:rPr lang="bs-Latn-BA" sz="2000" dirty="0" smtClean="0"/>
              <a:t>Veliki širk je klanjati se ili obožavati nekoga drugog mimo Allaha</a:t>
            </a:r>
          </a:p>
          <a:p>
            <a:r>
              <a:rPr lang="bs-Latn-BA" sz="2000" dirty="0" smtClean="0"/>
              <a:t>Mali širk je neiskrenost u djelima (nošenje hamajlije, zaklinjanje mimo Allaha</a:t>
            </a:r>
            <a:r>
              <a:rPr lang="bs-Latn-BA" sz="2000" dirty="0" smtClean="0"/>
              <a:t>...)</a:t>
            </a:r>
            <a:endParaRPr lang="bs-Latn-BA" sz="2000" dirty="0" smtClean="0"/>
          </a:p>
          <a:p>
            <a:r>
              <a:rPr lang="bs-Latn-BA" sz="2000" dirty="0" smtClean="0"/>
              <a:t>Osoba koja čini širk naziva se mušrik</a:t>
            </a:r>
          </a:p>
          <a:p>
            <a:r>
              <a:rPr lang="bs-Latn-BA" sz="2000" dirty="0" smtClean="0"/>
              <a:t>Osoba koja počini kufr ili širk, dužna </a:t>
            </a:r>
            <a:r>
              <a:rPr lang="bs-Latn-BA" sz="2000" dirty="0" smtClean="0"/>
              <a:t>se okupati, pokajati </a:t>
            </a:r>
            <a:r>
              <a:rPr lang="bs-Latn-BA" sz="2000" dirty="0" smtClean="0"/>
              <a:t>i izgovoriti šehadet</a:t>
            </a:r>
          </a:p>
          <a:p>
            <a:r>
              <a:rPr lang="bs-Latn-BA" sz="2000" dirty="0" smtClean="0"/>
              <a:t>Ako bi umrla bez pokajanja takvoj osobi se ne klanja dženaza i ne ukopava se u muslimansko </a:t>
            </a:r>
            <a:r>
              <a:rPr lang="bs-Latn-BA" sz="2000" dirty="0" smtClean="0"/>
              <a:t>mezarje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s-Latn-BA" sz="2800" b="1" kern="12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NAPOMENA</a:t>
            </a:r>
            <a:r>
              <a:rPr lang="bs-Latn-BA" sz="2800" kern="12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bs-Latn-BA" sz="2100" kern="1200" dirty="0" smtClean="0">
                <a:solidFill>
                  <a:srgbClr val="FFFFFF"/>
                </a:solidFill>
                <a:effectLst/>
              </a:rPr>
              <a:t>riječ obožavati koristimo samo za Uzvišenog Allaha dž.š.</a:t>
            </a:r>
            <a:endParaRPr lang="bs-Latn-BA" sz="2100" dirty="0" smtClean="0"/>
          </a:p>
          <a:p>
            <a:endParaRPr lang="bs-Latn-BA" dirty="0" smtClean="0"/>
          </a:p>
          <a:p>
            <a:endParaRPr lang="bs-Latn-BA" dirty="0"/>
          </a:p>
        </p:txBody>
      </p:sp>
      <p:sp>
        <p:nvSpPr>
          <p:cNvPr id="6" name="Left Arrow 5"/>
          <p:cNvSpPr/>
          <p:nvPr/>
        </p:nvSpPr>
        <p:spPr>
          <a:xfrm>
            <a:off x="7774407" y="582152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hlinkClick r:id="rId2" action="ppaction://hlinksldjump"/>
              </a:rPr>
              <a:t>nazad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Nifak - licemjerstvo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44290"/>
          </a:xfrm>
        </p:spPr>
        <p:txBody>
          <a:bodyPr/>
          <a:lstStyle/>
          <a:p>
            <a:r>
              <a:rPr lang="bs-Latn-BA" sz="2000" dirty="0" smtClean="0"/>
              <a:t>Nifak je skrivanje nevjerovanja u srcu, i pretvaranje pred ljudima, riječima i djelima</a:t>
            </a:r>
          </a:p>
          <a:p>
            <a:r>
              <a:rPr lang="bs-Latn-BA" sz="2000" dirty="0" smtClean="0"/>
              <a:t>Licemjeri su gori od kafira i mušrika, i bit će na dnu džehennema</a:t>
            </a:r>
          </a:p>
          <a:p>
            <a:r>
              <a:rPr lang="bs-Latn-BA" sz="2000" dirty="0" smtClean="0"/>
              <a:t>Postoje dvije vrste licemjera: Nifaku asgar – mali nifak i Nifakul ekber – veliki nifak</a:t>
            </a:r>
          </a:p>
          <a:p>
            <a:r>
              <a:rPr lang="bs-Latn-BA" sz="2000" dirty="0" smtClean="0"/>
              <a:t>Osoba koja čini nifak zove se munafik</a:t>
            </a:r>
          </a:p>
          <a:p>
            <a:r>
              <a:rPr lang="bs-Latn-BA" sz="2000" dirty="0" smtClean="0"/>
              <a:t>Muhammed a.s. kaže: “Kod koga se nađu ova četiri svojstva on je munafik, a kod koga se nađe jedno od njih taj ima jedno od svojstava munafika, sve dok ga ne ostavi: kad govori laže; kad obeća ne ispuni; kad mu se nešto povjeri pronevjeri; i kada se svađa prelazi sve granice.”</a:t>
            </a:r>
            <a:endParaRPr lang="bs-Latn-BA" sz="2000" dirty="0"/>
          </a:p>
        </p:txBody>
      </p:sp>
      <p:sp>
        <p:nvSpPr>
          <p:cNvPr id="6" name="Left Arrow 5"/>
          <p:cNvSpPr/>
          <p:nvPr/>
        </p:nvSpPr>
        <p:spPr>
          <a:xfrm>
            <a:off x="7132320" y="62407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hlinkClick r:id="rId2" action="ppaction://hlinksldjump"/>
              </a:rPr>
              <a:t>nazad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Veliki grijesi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21430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Veliki grijeh je sve ono što je jasno zabranjeno, u Kur’anu i hadisu, a za što je predviđena kazna i na ovom i na onom svijetu</a:t>
            </a:r>
          </a:p>
          <a:p>
            <a:r>
              <a:rPr lang="bs-Latn-BA" sz="2400" dirty="0" smtClean="0"/>
              <a:t>U velike grijehe ubrajamo: </a:t>
            </a:r>
            <a:r>
              <a:rPr lang="bs-Latn-BA" sz="2400" dirty="0" smtClean="0"/>
              <a:t>ubistvo </a:t>
            </a:r>
            <a:r>
              <a:rPr lang="bs-Latn-BA" sz="2400" dirty="0" smtClean="0"/>
              <a:t>i samoubistvo, ostavljanje namaza, neizvršavanje islamskih dužnosti: post, zekat, hadž, neposlušnost prema roditeljima, kidanje rodbinskih veza, blud, kocka i igre na sreću, laž, </a:t>
            </a:r>
            <a:r>
              <a:rPr lang="bs-Latn-BA" sz="2400" dirty="0" smtClean="0"/>
              <a:t>alkohol</a:t>
            </a:r>
            <a:r>
              <a:rPr lang="bs-Latn-BA" sz="2400" dirty="0" smtClean="0"/>
              <a:t>, svinjetina, prenošenje tuđih riječi, ogovaranje....</a:t>
            </a:r>
          </a:p>
          <a:p>
            <a:r>
              <a:rPr lang="bs-Latn-BA" sz="2400" dirty="0" smtClean="0"/>
              <a:t>Velike grijehe brišemo iskrenim pokajanjem </a:t>
            </a:r>
            <a:endParaRPr lang="bs-Latn-B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ngelDevil_am_31_PowerPlugs_Template.v18.01.s_t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elDevil_am_31_PowerPlugs_Template.v17.10.s_trial.potx" id="{F0BBF086-4813-4F2D-B513-32C63648B8FF}" vid="{54562C23-FA9F-4205-9891-2A934CC1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AngelDevil_am_31_PowerPlugs_Template.v18.01.s_trial</Template>
  <TotalTime>164</TotalTime>
  <Words>1248</Words>
  <Application>Microsoft Office PowerPoint</Application>
  <PresentationFormat>On-screen Show (4:3)</PresentationFormat>
  <Paragraphs>92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AngelDevil_am_31_PowerPlugs_Template.v18.01.s_trial</vt:lpstr>
      <vt:lpstr>Grijeh i tevba</vt:lpstr>
      <vt:lpstr>Šta je grijeh?</vt:lpstr>
      <vt:lpstr>Vrste grijeha</vt:lpstr>
      <vt:lpstr>Teški grijesi</vt:lpstr>
      <vt:lpstr>PowerPoint Presentation</vt:lpstr>
      <vt:lpstr>Kufr - nevjerovanje</vt:lpstr>
      <vt:lpstr>Širk – pripisivanje druga Allahu</vt:lpstr>
      <vt:lpstr>Nifak - licemjerstvo</vt:lpstr>
      <vt:lpstr>Veliki grijesi</vt:lpstr>
      <vt:lpstr>Mali grijesi</vt:lpstr>
      <vt:lpstr>PowerPoint Presentation</vt:lpstr>
      <vt:lpstr>Posljedice grijeha</vt:lpstr>
      <vt:lpstr>Tevba - pokajanje</vt:lpstr>
      <vt:lpstr>Uvjeti za ispravnost tevbe</vt:lpstr>
      <vt:lpstr>HADIS</vt:lpstr>
      <vt:lpstr>PowerPoint Presentation</vt:lpstr>
      <vt:lpstr>Ilahija – Oprosti ja Rabb</vt:lpstr>
      <vt:lpstr>HVALA NA PAŽNJI!!!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Grijeh i tevba</dc:title>
  <dc:creator>Enes</dc:creator>
  <cp:lastModifiedBy>Enes</cp:lastModifiedBy>
  <cp:revision>18</cp:revision>
  <dcterms:created xsi:type="dcterms:W3CDTF">2020-09-23T13:56:07Z</dcterms:created>
  <dcterms:modified xsi:type="dcterms:W3CDTF">2022-04-18T22:30:53Z</dcterms:modified>
</cp:coreProperties>
</file>