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BAD-67BE-44A9-8454-742BD1DA9D7E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953-4EBF-4E55-9CBD-F0CE3DE4E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BAD-67BE-44A9-8454-742BD1DA9D7E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953-4EBF-4E55-9CBD-F0CE3DE4E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BAD-67BE-44A9-8454-742BD1DA9D7E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953-4EBF-4E55-9CBD-F0CE3DE4E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BAD-67BE-44A9-8454-742BD1DA9D7E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953-4EBF-4E55-9CBD-F0CE3DE4E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BAD-67BE-44A9-8454-742BD1DA9D7E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953-4EBF-4E55-9CBD-F0CE3DE4E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BAD-67BE-44A9-8454-742BD1DA9D7E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953-4EBF-4E55-9CBD-F0CE3DE4E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BAD-67BE-44A9-8454-742BD1DA9D7E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953-4EBF-4E55-9CBD-F0CE3DE4E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BAD-67BE-44A9-8454-742BD1DA9D7E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953-4EBF-4E55-9CBD-F0CE3DE4E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BAD-67BE-44A9-8454-742BD1DA9D7E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953-4EBF-4E55-9CBD-F0CE3DE4E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BAD-67BE-44A9-8454-742BD1DA9D7E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953-4EBF-4E55-9CBD-F0CE3DE4E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BAD-67BE-44A9-8454-742BD1DA9D7E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953-4EBF-4E55-9CBD-F0CE3DE4E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ADBAD-67BE-44A9-8454-742BD1DA9D7E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11953-4EBF-4E55-9CBD-F0CE3DE4E4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657600"/>
            <a:ext cx="9144000" cy="1371600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noFill/>
          </a:ln>
          <a:effectLst>
            <a:outerShdw dir="4740000" algn="ctr" rotWithShape="0">
              <a:schemeClr val="bg1"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0" y="3810000"/>
            <a:ext cx="9144000" cy="1066800"/>
          </a:xfrm>
          <a:prstGeom prst="rect">
            <a:avLst/>
          </a:prstGeom>
          <a:solidFill>
            <a:srgbClr val="EAEAEA">
              <a:alpha val="47451"/>
            </a:srgbClr>
          </a:solidFill>
          <a:ln>
            <a:noFill/>
          </a:ln>
          <a:effectLst>
            <a:outerShdw dir="4740000" algn="ctr" rotWithShape="0">
              <a:schemeClr val="bg1"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s-Latn-BA" sz="6000" b="1" dirty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bs-Latn-BA" sz="6000" b="1" dirty="0" smtClean="0">
                <a:solidFill>
                  <a:schemeClr val="accent2">
                    <a:lumMod val="75000"/>
                  </a:schemeClr>
                </a:solidFill>
              </a:rPr>
              <a:t>slamski brak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6093296"/>
            <a:ext cx="2615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1600" dirty="0" smtClean="0"/>
              <a:t>Pripremio: Enes ef. Habibović</a:t>
            </a:r>
            <a:endParaRPr lang="bs-Latn-BA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Dužnosti u braku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1"/>
          </a:xfrm>
        </p:spPr>
        <p:txBody>
          <a:bodyPr>
            <a:normAutofit/>
          </a:bodyPr>
          <a:lstStyle/>
          <a:p>
            <a:r>
              <a:rPr lang="bs-Latn-BA" sz="1800" dirty="0" smtClean="0"/>
              <a:t>Nakon sklapanja braka muž i žena imaju svoje pojedinačne, ali i zajedničke dužnosti</a:t>
            </a:r>
          </a:p>
          <a:p>
            <a:r>
              <a:rPr lang="bs-Latn-BA" sz="2400" dirty="0" smtClean="0"/>
              <a:t>Tako je muž dužan: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1800" dirty="0" smtClean="0"/>
              <a:t>Dati supruzi mehr, na koji je pristao prilikom sklapanja braka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1800" dirty="0" smtClean="0"/>
              <a:t>Izdržavati suprugu i svoje potomke shodno svom stanju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1800" dirty="0" smtClean="0"/>
              <a:t>Lijepo i plemenito se odnositi prema supruzi (šaliti se, pomagati joj u kućnim poslovima, nezapostavljati je, ne biti pretjerano ljubomoran...)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1800" dirty="0" smtClean="0"/>
              <a:t>Da suprugu podučava, ili omogući odlazak na mjesta gdje se izučavaju, stvari vjere</a:t>
            </a:r>
          </a:p>
          <a:p>
            <a:r>
              <a:rPr lang="bs-Latn-BA" sz="2400" dirty="0" smtClean="0"/>
              <a:t>Žena je u braku dužna: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1800" dirty="0" smtClean="0"/>
              <a:t>Da sluša svog supruga u svemu što nije grijeh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1800" dirty="0" smtClean="0"/>
              <a:t>Da obavlja sve ono što je kao supruga i majka dužna obaviti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1800" dirty="0"/>
              <a:t>D</a:t>
            </a:r>
            <a:r>
              <a:rPr lang="bs-Latn-BA" sz="1800" dirty="0" smtClean="0"/>
              <a:t>a čuva čast, ugled i imetak svoga supruga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1800" dirty="0" smtClean="0"/>
              <a:t>Da se pojavljuje pred svojim suprugom na </a:t>
            </a:r>
            <a:r>
              <a:rPr lang="bs-Latn-BA" sz="1800" dirty="0" smtClean="0">
                <a:solidFill>
                  <a:schemeClr val="tx1"/>
                </a:solidFill>
              </a:rPr>
              <a:t>najljepši mogući način</a:t>
            </a:r>
          </a:p>
          <a:p>
            <a:pPr>
              <a:buFont typeface="Wingdings" panose="05000000000000000000" pitchFamily="2" charset="2"/>
              <a:buChar char="ü"/>
            </a:pPr>
            <a:endParaRPr lang="bs-Latn-BA" sz="1800" dirty="0" smtClean="0"/>
          </a:p>
          <a:p>
            <a:pPr>
              <a:buFont typeface="Wingdings" panose="05000000000000000000" pitchFamily="2" charset="2"/>
              <a:buChar char="ü"/>
            </a:pPr>
            <a:endParaRPr lang="bs-Latn-BA" sz="1800" dirty="0"/>
          </a:p>
        </p:txBody>
      </p:sp>
    </p:spTree>
    <p:extLst>
      <p:ext uri="{BB962C8B-B14F-4D97-AF65-F5344CB8AC3E}">
        <p14:creationId xmlns:p14="http://schemas.microsoft.com/office/powerpoint/2010/main" val="246017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/>
          </a:bodyPr>
          <a:lstStyle/>
          <a:p>
            <a:r>
              <a:rPr lang="bs-Latn-BA" sz="2400" dirty="0" smtClean="0"/>
              <a:t>Zajedničke dužnosti su: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1800" dirty="0" smtClean="0"/>
              <a:t>Da njeguju međusobnu ljubav, poštovanje i razumijevanje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1800" dirty="0" smtClean="0"/>
              <a:t>Da čuvaju porodičnu intimu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1800" dirty="0" smtClean="0"/>
              <a:t>Da vode računa o svojim bračnim i izvanbračnim obavezama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1800" dirty="0" smtClean="0"/>
              <a:t>Da djeci dadnu lijepa muslimanska imena i da ih odgoje i obrazuju u duhu islama i vremana u kojem žive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1800" dirty="0" smtClean="0"/>
              <a:t>Da jedno drugo pozivaju na dobro, a odvraćaju od zla</a:t>
            </a:r>
          </a:p>
          <a:p>
            <a:pPr>
              <a:buFont typeface="Wingdings" panose="05000000000000000000" pitchFamily="2" charset="2"/>
              <a:buChar char="ü"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06768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C</a:t>
            </a:r>
            <a:r>
              <a:rPr lang="bs-Latn-BA" dirty="0" smtClean="0"/>
              <a:t>iljevi bračne zajednice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79"/>
          </a:xfrm>
        </p:spPr>
        <p:txBody>
          <a:bodyPr>
            <a:normAutofit/>
          </a:bodyPr>
          <a:lstStyle/>
          <a:p>
            <a:r>
              <a:rPr lang="bs-Latn-BA" sz="1800" dirty="0" smtClean="0"/>
              <a:t>Postoji mnogo ciljeva bračne zajednice, ali nabrojat ćemo samo neke: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1800" dirty="0" smtClean="0"/>
              <a:t>Pokornost Allahovoj naredbi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1800" dirty="0" smtClean="0"/>
              <a:t>Slijeđenje sunneta Poslanika a.s.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1800" dirty="0" smtClean="0"/>
              <a:t>Osiguravanje zajedničkog poroda i nastavak ljudske vrste...</a:t>
            </a:r>
          </a:p>
        </p:txBody>
      </p:sp>
    </p:spTree>
    <p:extLst>
      <p:ext uri="{BB962C8B-B14F-4D97-AF65-F5344CB8AC3E}">
        <p14:creationId xmlns:p14="http://schemas.microsoft.com/office/powerpoint/2010/main" val="26538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Hikaja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1800" dirty="0"/>
              <a:t>Prenosi se da je jednom pobožnjaku ponuđen brak koji je on odbio </a:t>
            </a:r>
            <a:r>
              <a:rPr lang="bs-Latn-BA" sz="1800" dirty="0" smtClean="0"/>
              <a:t>riječima: </a:t>
            </a:r>
            <a:r>
              <a:rPr lang="bs-Latn-BA" sz="1800" dirty="0"/>
              <a:t>“Samoća je duša za moje srce i u njoj se bolje skoncentrišem.” </a:t>
            </a:r>
            <a:endParaRPr lang="bs-Latn-BA" sz="1800" dirty="0" smtClean="0"/>
          </a:p>
          <a:p>
            <a:pPr marL="0" indent="0">
              <a:buNone/>
            </a:pPr>
            <a:r>
              <a:rPr lang="bs-Latn-BA" sz="1800" dirty="0" smtClean="0"/>
              <a:t>Sedam </a:t>
            </a:r>
            <a:r>
              <a:rPr lang="bs-Latn-BA" sz="1800" dirty="0"/>
              <a:t>dana nakon toga je rekao: </a:t>
            </a:r>
            <a:endParaRPr lang="bs-Latn-BA" sz="1800" dirty="0" smtClean="0"/>
          </a:p>
          <a:p>
            <a:pPr marL="0" indent="0">
              <a:buNone/>
            </a:pPr>
            <a:r>
              <a:rPr lang="bs-Latn-BA" sz="1800" dirty="0" smtClean="0"/>
              <a:t>“</a:t>
            </a:r>
            <a:r>
              <a:rPr lang="bs-Latn-BA" sz="1800" dirty="0"/>
              <a:t>Usnio sam kao da su se nebeska vrata otvorila i kao da se ljudi spuštaju i lete po </a:t>
            </a:r>
            <a:r>
              <a:rPr lang="bs-Latn-BA" sz="1800" dirty="0" smtClean="0"/>
              <a:t>zraku, </a:t>
            </a:r>
            <a:r>
              <a:rPr lang="bs-Latn-BA" sz="1800" dirty="0"/>
              <a:t>slijedeći jedni druge. I kad god bi se neki od njih spustio, pogledao bi me i rekao onima iza sebe: ‘Ovo je nesretnik!’ drugi bi rekao: ‘Da jeste!’ Treći bi isto to rekao, a četvrti potvrdio. Bojao sam se da ih pitam plašeći se toga, sve dok nije pored mene prošao posljednji među njima, koji je bio dječak. Njega upitah: ‘Hej ti! </a:t>
            </a:r>
            <a:r>
              <a:rPr lang="bs-Latn-BA" sz="1800" dirty="0">
                <a:solidFill>
                  <a:schemeClr val="tx1"/>
                </a:solidFill>
              </a:rPr>
              <a:t>Ko je taj </a:t>
            </a:r>
            <a:r>
              <a:rPr lang="bs-Latn-BA" sz="1800" dirty="0"/>
              <a:t>nesretnik na koga pokazujete?’ ‘To sit i!’- odgovori. ‘A, zašto to?’- </a:t>
            </a:r>
            <a:r>
              <a:rPr lang="bs-Latn-BA" sz="1800" dirty="0">
                <a:solidFill>
                  <a:schemeClr val="tx1"/>
                </a:solidFill>
              </a:rPr>
              <a:t>upitah. </a:t>
            </a:r>
            <a:endParaRPr lang="bs-Latn-BA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s-Latn-BA" sz="1800" dirty="0" smtClean="0"/>
              <a:t>‘</a:t>
            </a:r>
            <a:r>
              <a:rPr lang="bs-Latn-BA" sz="1800" dirty="0"/>
              <a:t>Tvoja smo djela uvršatavali među djela boraca na Allahovom putu, </a:t>
            </a:r>
            <a:r>
              <a:rPr lang="bs-Latn-BA" sz="1800" dirty="0">
                <a:solidFill>
                  <a:schemeClr val="tx1"/>
                </a:solidFill>
              </a:rPr>
              <a:t>ali nam prije </a:t>
            </a:r>
            <a:r>
              <a:rPr lang="bs-Latn-BA" sz="1800" dirty="0"/>
              <a:t>nedjelju dana bi naređeno da ih stavljamo među djela onih </a:t>
            </a:r>
            <a:r>
              <a:rPr lang="bs-Latn-BA" sz="1800" dirty="0">
                <a:solidFill>
                  <a:schemeClr val="tx1"/>
                </a:solidFill>
              </a:rPr>
              <a:t>koji izostaju sa bojnog </a:t>
            </a:r>
            <a:r>
              <a:rPr lang="bs-Latn-BA" sz="1800" dirty="0"/>
              <a:t>polja, a ne znamo šta si učinio.’ Tada je pobožnjak rekao svojim </a:t>
            </a:r>
            <a:r>
              <a:rPr lang="bs-Latn-BA" sz="1800" dirty="0">
                <a:solidFill>
                  <a:schemeClr val="tx1"/>
                </a:solidFill>
              </a:rPr>
              <a:t>prijateljima: ‘Oženite </a:t>
            </a:r>
            <a:r>
              <a:rPr lang="bs-Latn-BA" sz="1800" dirty="0"/>
              <a:t>me! Oženite me</a:t>
            </a:r>
            <a:r>
              <a:rPr lang="bs-Latn-BA" sz="1800" dirty="0" smtClean="0"/>
              <a:t>!”</a:t>
            </a:r>
          </a:p>
          <a:p>
            <a:pPr marL="0" indent="0">
              <a:buNone/>
            </a:pPr>
            <a:endParaRPr lang="bs-Latn-BA" sz="1800" dirty="0"/>
          </a:p>
          <a:p>
            <a:pPr marL="0" indent="0">
              <a:buNone/>
            </a:pPr>
            <a:r>
              <a:rPr lang="bs-Latn-BA" sz="1800" dirty="0" smtClean="0"/>
              <a:t>Savjet: Samo oženjen čovjek može biti potpuno </a:t>
            </a:r>
            <a:r>
              <a:rPr lang="bs-Latn-BA" sz="1800" dirty="0" smtClean="0">
                <a:solidFill>
                  <a:schemeClr val="tx1"/>
                </a:solidFill>
              </a:rPr>
              <a:t>sretan čovjek</a:t>
            </a:r>
            <a:endParaRPr lang="bs-Latn-BA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14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892355">
            <a:off x="457200" y="2301278"/>
            <a:ext cx="8229600" cy="1872208"/>
          </a:xfrm>
        </p:spPr>
        <p:txBody>
          <a:bodyPr/>
          <a:lstStyle/>
          <a:p>
            <a:r>
              <a:rPr lang="bs-Latn-BA" dirty="0" smtClean="0"/>
              <a:t>HVALA NA PAŽNJI!!!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32719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3"/>
          </a:xfrm>
        </p:spPr>
        <p:txBody>
          <a:bodyPr>
            <a:normAutofit/>
          </a:bodyPr>
          <a:lstStyle/>
          <a:p>
            <a:r>
              <a:rPr lang="bs-Latn-BA" sz="1800" dirty="0" smtClean="0"/>
              <a:t>Allah dž.š. </a:t>
            </a:r>
            <a:r>
              <a:rPr lang="bs-Latn-BA" sz="1800" dirty="0"/>
              <a:t>k</a:t>
            </a:r>
            <a:r>
              <a:rPr lang="bs-Latn-BA" sz="1800" dirty="0" smtClean="0"/>
              <a:t>aže: „</a:t>
            </a:r>
            <a:r>
              <a:rPr lang="pl-PL" sz="1800" dirty="0" smtClean="0"/>
              <a:t>I </a:t>
            </a:r>
            <a:r>
              <a:rPr lang="pl-PL" sz="1800" dirty="0"/>
              <a:t>od svega stvaramo po par</a:t>
            </a:r>
            <a:r>
              <a:rPr lang="pl-PL" sz="1800" dirty="0" smtClean="0"/>
              <a:t>...”</a:t>
            </a:r>
            <a:endParaRPr lang="bs-Latn-BA" sz="1800" dirty="0"/>
          </a:p>
          <a:p>
            <a:r>
              <a:rPr lang="bs-Latn-BA" sz="1800" dirty="0" smtClean="0"/>
              <a:t>Čitav kosmos je utemeljen na stvaranju u paru</a:t>
            </a:r>
          </a:p>
          <a:p>
            <a:r>
              <a:rPr lang="bs-Latn-BA" sz="1800" dirty="0" smtClean="0"/>
              <a:t>Da nije </a:t>
            </a:r>
            <a:r>
              <a:rPr lang="bs-Latn-BA" sz="1800" dirty="0" smtClean="0"/>
              <a:t>stvaranja </a:t>
            </a:r>
            <a:r>
              <a:rPr lang="bs-Latn-BA" sz="1800" dirty="0" smtClean="0"/>
              <a:t>u paru ne bismo znali npr. razliku između noći i dana, zemlje i neba, muška i ženska...</a:t>
            </a:r>
          </a:p>
          <a:p>
            <a:r>
              <a:rPr lang="bs-Latn-BA" sz="1800" dirty="0" smtClean="0"/>
              <a:t>Bez stvaranja u paru život bi bio nemoguć</a:t>
            </a:r>
          </a:p>
          <a:p>
            <a:r>
              <a:rPr lang="bs-Latn-BA" sz="1800" dirty="0" smtClean="0"/>
              <a:t>Jednostavno jedno bez drugog ne može, jedno drugo nadopunjuje</a:t>
            </a:r>
          </a:p>
          <a:p>
            <a:r>
              <a:rPr lang="bs-Latn-BA" sz="1800" dirty="0" smtClean="0"/>
              <a:t>Pa tako i muško i žensko oni su cjeloviti tek kad imaju jedno pored </a:t>
            </a:r>
            <a:r>
              <a:rPr lang="bs-Latn-BA" sz="1800" dirty="0" smtClean="0">
                <a:solidFill>
                  <a:schemeClr val="accent6">
                    <a:lumMod val="50000"/>
                  </a:schemeClr>
                </a:solidFill>
              </a:rPr>
              <a:t>drugog</a:t>
            </a:r>
          </a:p>
          <a:p>
            <a:r>
              <a:rPr lang="bs-Latn-BA" sz="1800" dirty="0" smtClean="0"/>
              <a:t>Zbog ovolike važnosti dužnost je svakog čovjeka, kada postane </a:t>
            </a:r>
            <a:r>
              <a:rPr lang="bs-Latn-BA" sz="1800" dirty="0" smtClean="0">
                <a:solidFill>
                  <a:schemeClr val="tx1"/>
                </a:solidFill>
              </a:rPr>
              <a:t>punoljetan i ispuni </a:t>
            </a:r>
            <a:r>
              <a:rPr lang="bs-Latn-BA" sz="1800" dirty="0" smtClean="0"/>
              <a:t>uvjete za sklapanje braka da zasnuje svoju porodicu kroz instituciju</a:t>
            </a:r>
          </a:p>
          <a:p>
            <a:pPr marL="0" indent="0">
              <a:buNone/>
            </a:pPr>
            <a:r>
              <a:rPr lang="bs-Latn-BA" sz="1800" dirty="0"/>
              <a:t> </a:t>
            </a:r>
            <a:r>
              <a:rPr lang="bs-Latn-BA" sz="1800" dirty="0" smtClean="0"/>
              <a:t>                                                ISLAMSKOG BRAKA</a:t>
            </a:r>
          </a:p>
          <a:p>
            <a:pPr marL="0" indent="0">
              <a:buNone/>
            </a:pPr>
            <a:endParaRPr lang="bs-Latn-BA" sz="3000" dirty="0" smtClean="0"/>
          </a:p>
          <a:p>
            <a:endParaRPr lang="pl-PL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Definicija i značenje braka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>
            <a:normAutofit/>
          </a:bodyPr>
          <a:lstStyle/>
          <a:p>
            <a:r>
              <a:rPr lang="bs-Latn-BA" sz="1800" dirty="0" smtClean="0"/>
              <a:t>Brak se na arapskom jeziku kaže „nikah“, a to u prijevodu znači: sklapanje bračnog ugovora</a:t>
            </a:r>
          </a:p>
          <a:p>
            <a:r>
              <a:rPr lang="bs-Latn-BA" sz="1800" dirty="0" smtClean="0"/>
              <a:t>Definicja: Brak je ugovor između dvije osobe suprotnog spola, kojim se stječu obostrana prava i obaveze</a:t>
            </a:r>
            <a:endParaRPr lang="bs-Latn-BA" sz="1800" dirty="0"/>
          </a:p>
        </p:txBody>
      </p:sp>
    </p:spTree>
    <p:extLst>
      <p:ext uri="{BB962C8B-B14F-4D97-AF65-F5344CB8AC3E}">
        <p14:creationId xmlns:p14="http://schemas.microsoft.com/office/powerpoint/2010/main" val="176771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Brak u Kur‘anu i sunnetu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1"/>
          </a:xfrm>
        </p:spPr>
        <p:txBody>
          <a:bodyPr>
            <a:normAutofit/>
          </a:bodyPr>
          <a:lstStyle/>
          <a:p>
            <a:r>
              <a:rPr lang="bs-Latn-BA" sz="1800" dirty="0" smtClean="0"/>
              <a:t>Institucija braka je propisana Kur‘anom i sunnetom Poslanika a.s</a:t>
            </a:r>
          </a:p>
          <a:p>
            <a:r>
              <a:rPr lang="bs-Latn-BA" sz="1800" dirty="0" smtClean="0"/>
              <a:t>Allah dž.š. </a:t>
            </a:r>
            <a:r>
              <a:rPr lang="bs-Latn-BA" sz="1800" dirty="0"/>
              <a:t>k</a:t>
            </a:r>
            <a:r>
              <a:rPr lang="bs-Latn-BA" sz="1800" dirty="0" smtClean="0"/>
              <a:t>aže: „Udavajte neudatei ženite neoženjene, i čestite robove i robinje svoje; ako su siromašni, Allah će im iz obilja svoga dati. Allah je neizmjerno dobar i sve zna.“</a:t>
            </a:r>
          </a:p>
          <a:p>
            <a:r>
              <a:rPr lang="bs-Latn-BA" sz="1800" dirty="0" smtClean="0"/>
              <a:t>Poslanik a.s. </a:t>
            </a:r>
            <a:r>
              <a:rPr lang="bs-Latn-BA" sz="1800" dirty="0"/>
              <a:t>k</a:t>
            </a:r>
            <a:r>
              <a:rPr lang="bs-Latn-BA" sz="1800" dirty="0" smtClean="0"/>
              <a:t>aže: </a:t>
            </a:r>
            <a:r>
              <a:rPr lang="bs-Latn-BA" sz="1800" dirty="0"/>
              <a:t>“Ko se oženi upotpunio je pola vjere, pa neka se boji za </a:t>
            </a:r>
            <a:r>
              <a:rPr lang="bs-Latn-BA" sz="1800" dirty="0" smtClean="0"/>
              <a:t>drugu </a:t>
            </a:r>
            <a:r>
              <a:rPr lang="bs-Latn-BA" sz="1800" dirty="0"/>
              <a:t>polovicu.”</a:t>
            </a:r>
          </a:p>
        </p:txBody>
      </p:sp>
    </p:spTree>
    <p:extLst>
      <p:ext uri="{BB962C8B-B14F-4D97-AF65-F5344CB8AC3E}">
        <p14:creationId xmlns:p14="http://schemas.microsoft.com/office/powerpoint/2010/main" val="183072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Pravni status braka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>
            <a:normAutofit/>
          </a:bodyPr>
          <a:lstStyle/>
          <a:p>
            <a:r>
              <a:rPr lang="bs-Latn-BA" sz="1800" dirty="0" smtClean="0"/>
              <a:t>U osnovi brak je sunnet, ali shodno stanju i situaciji čovjeka brak može biti i farz, i mekruh i haram</a:t>
            </a:r>
          </a:p>
          <a:p>
            <a:r>
              <a:rPr lang="bs-Latn-BA" sz="1800" dirty="0" smtClean="0"/>
              <a:t>Brak je FARZ osobi koja ispunjava sve uvjete za brak (da ima sredstava za mehr i izdržavanje), ali je sigurna ukoliko se ne oženi da će počiniti blud</a:t>
            </a:r>
          </a:p>
          <a:p>
            <a:r>
              <a:rPr lang="bs-Latn-BA" sz="1800" dirty="0" smtClean="0"/>
              <a:t>Brak je SUNNET osobi koja ispunjava sve uvjete za brak, a koja se može sačuvati bluda i nemoralnih radnji</a:t>
            </a:r>
          </a:p>
          <a:p>
            <a:r>
              <a:rPr lang="bs-Latn-BA" sz="1800" dirty="0" smtClean="0"/>
              <a:t>Brak je MEKRUH osobi koja strahuje da će u njemu činiti nasilje i nepravdu</a:t>
            </a:r>
          </a:p>
          <a:p>
            <a:r>
              <a:rPr lang="bs-Latn-BA" sz="1800" dirty="0" smtClean="0"/>
              <a:t>Brak je HARAM osobi koja je sigurna da će u njemu činiti nasilje i </a:t>
            </a:r>
            <a:r>
              <a:rPr lang="bs-Latn-BA" sz="1800" dirty="0" smtClean="0">
                <a:solidFill>
                  <a:schemeClr val="tx1"/>
                </a:solidFill>
              </a:rPr>
              <a:t>nepravdu</a:t>
            </a:r>
            <a:endParaRPr lang="bs-Latn-BA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76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Uvjeti za sklapanje braka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79"/>
          </a:xfrm>
        </p:spPr>
        <p:txBody>
          <a:bodyPr>
            <a:normAutofit/>
          </a:bodyPr>
          <a:lstStyle/>
          <a:p>
            <a:r>
              <a:rPr lang="en-US" sz="1800" dirty="0"/>
              <a:t>Da bi </a:t>
            </a:r>
            <a:r>
              <a:rPr lang="en-US" sz="1800" dirty="0" err="1"/>
              <a:t>dvije</a:t>
            </a:r>
            <a:r>
              <a:rPr lang="en-US" sz="1800" dirty="0"/>
              <a:t> </a:t>
            </a:r>
            <a:r>
              <a:rPr lang="en-US" sz="1800" dirty="0" err="1"/>
              <a:t>osobe</a:t>
            </a:r>
            <a:r>
              <a:rPr lang="en-US" sz="1800" dirty="0"/>
              <a:t> </a:t>
            </a:r>
            <a:r>
              <a:rPr lang="en-US" sz="1800" dirty="0" err="1"/>
              <a:t>mogle</a:t>
            </a:r>
            <a:r>
              <a:rPr lang="en-US" sz="1800" dirty="0"/>
              <a:t> </a:t>
            </a:r>
            <a:r>
              <a:rPr lang="en-US" sz="1800" dirty="0" err="1"/>
              <a:t>stupiti</a:t>
            </a:r>
            <a:r>
              <a:rPr lang="en-US" sz="1800" dirty="0"/>
              <a:t> u </a:t>
            </a:r>
            <a:r>
              <a:rPr lang="en-US" sz="1800" dirty="0" err="1"/>
              <a:t>brak</a:t>
            </a:r>
            <a:r>
              <a:rPr lang="en-US" sz="1800" dirty="0"/>
              <a:t>  </a:t>
            </a:r>
            <a:r>
              <a:rPr lang="en-US" sz="1800" dirty="0" err="1"/>
              <a:t>nužno</a:t>
            </a:r>
            <a:r>
              <a:rPr lang="en-US" sz="1800" dirty="0"/>
              <a:t> je </a:t>
            </a:r>
            <a:r>
              <a:rPr lang="en-US" sz="1800" dirty="0" smtClean="0"/>
              <a:t>da</a:t>
            </a:r>
            <a:r>
              <a:rPr lang="bs-Latn-BA" sz="1800" dirty="0" smtClean="0"/>
              <a:t> se</a:t>
            </a:r>
            <a:r>
              <a:rPr lang="en-US" sz="1800" dirty="0" smtClean="0"/>
              <a:t> </a:t>
            </a:r>
            <a:r>
              <a:rPr lang="en-US" sz="1800" dirty="0" err="1"/>
              <a:t>zadovolje</a:t>
            </a:r>
            <a:r>
              <a:rPr lang="en-US" sz="1800" dirty="0"/>
              <a:t> </a:t>
            </a:r>
            <a:r>
              <a:rPr lang="en-US" sz="1800" dirty="0" err="1" smtClean="0"/>
              <a:t>određen</a:t>
            </a:r>
            <a:r>
              <a:rPr lang="bs-Latn-BA" sz="1800" dirty="0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uvjet</a:t>
            </a:r>
            <a:r>
              <a:rPr lang="bs-Latn-BA" sz="1800" dirty="0" smtClean="0"/>
              <a:t>i</a:t>
            </a:r>
            <a:r>
              <a:rPr lang="en-US" sz="1800" dirty="0" smtClean="0"/>
              <a:t> </a:t>
            </a:r>
            <a:r>
              <a:rPr lang="en-US" sz="1800" dirty="0" err="1"/>
              <a:t>prije</a:t>
            </a:r>
            <a:r>
              <a:rPr lang="en-US" sz="1800" dirty="0"/>
              <a:t> </a:t>
            </a:r>
            <a:r>
              <a:rPr lang="en-US" sz="1800" dirty="0" err="1"/>
              <a:t>samog</a:t>
            </a:r>
            <a:r>
              <a:rPr lang="en-US" sz="1800" dirty="0"/>
              <a:t> </a:t>
            </a:r>
            <a:r>
              <a:rPr lang="en-US" sz="1800" dirty="0" err="1"/>
              <a:t>sklapanja</a:t>
            </a:r>
            <a:r>
              <a:rPr lang="en-US" sz="1800" dirty="0"/>
              <a:t> </a:t>
            </a:r>
            <a:r>
              <a:rPr lang="en-US" sz="1800" dirty="0" err="1"/>
              <a:t>braka</a:t>
            </a:r>
            <a:r>
              <a:rPr lang="en-US" sz="1800" dirty="0"/>
              <a:t>, a </a:t>
            </a:r>
            <a:r>
              <a:rPr lang="en-US" sz="1800" dirty="0" err="1"/>
              <a:t>ti</a:t>
            </a:r>
            <a:r>
              <a:rPr lang="en-US" sz="1800" dirty="0"/>
              <a:t> </a:t>
            </a:r>
            <a:r>
              <a:rPr lang="en-US" sz="1800" dirty="0" err="1"/>
              <a:t>uvjeti</a:t>
            </a:r>
            <a:r>
              <a:rPr lang="en-US" sz="1800" dirty="0"/>
              <a:t> </a:t>
            </a:r>
            <a:r>
              <a:rPr lang="en-US" sz="1800" dirty="0" err="1"/>
              <a:t>su</a:t>
            </a:r>
            <a:r>
              <a:rPr lang="en-US" sz="1800" dirty="0"/>
              <a:t>:</a:t>
            </a:r>
            <a:endParaRPr lang="bs-Latn-BA" sz="18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bs-Latn-BA" sz="1800" dirty="0" smtClean="0"/>
              <a:t>Da su </a:t>
            </a:r>
            <a:r>
              <a:rPr lang="bs-Latn-BA" sz="1800" dirty="0"/>
              <a:t>s</a:t>
            </a:r>
            <a:r>
              <a:rPr lang="en-US" sz="1800" dirty="0" err="1" smtClean="0"/>
              <a:t>lobodne</a:t>
            </a:r>
            <a:endParaRPr lang="bs-Latn-BA" sz="18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bs-Latn-BA" sz="1800" dirty="0"/>
              <a:t>D</a:t>
            </a:r>
            <a:r>
              <a:rPr lang="en-US" sz="1800" dirty="0" smtClean="0"/>
              <a:t>a </a:t>
            </a:r>
            <a:r>
              <a:rPr lang="en-US" sz="1800" dirty="0" err="1" smtClean="0"/>
              <a:t>su</a:t>
            </a:r>
            <a:r>
              <a:rPr lang="bs-Latn-BA" sz="1800" dirty="0" smtClean="0"/>
              <a:t> </a:t>
            </a:r>
            <a:r>
              <a:rPr lang="en-US" sz="1800" dirty="0" err="1" smtClean="0"/>
              <a:t>duševno</a:t>
            </a:r>
            <a:r>
              <a:rPr lang="en-US" sz="1800" dirty="0" smtClean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umno</a:t>
            </a:r>
            <a:r>
              <a:rPr lang="en-US" sz="1800" dirty="0"/>
              <a:t> </a:t>
            </a:r>
            <a:r>
              <a:rPr lang="en-US" sz="1800" dirty="0" err="1" smtClean="0"/>
              <a:t>zdrave</a:t>
            </a:r>
            <a:endParaRPr lang="bs-Latn-BA" sz="18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bs-Latn-BA" sz="1800" dirty="0"/>
              <a:t>D</a:t>
            </a:r>
            <a:r>
              <a:rPr lang="en-US" sz="1800" dirty="0" smtClean="0"/>
              <a:t>a </a:t>
            </a:r>
            <a:r>
              <a:rPr lang="en-US" sz="1800" dirty="0" err="1"/>
              <a:t>posjeduju</a:t>
            </a:r>
            <a:r>
              <a:rPr lang="en-US" sz="1800" dirty="0"/>
              <a:t> </a:t>
            </a:r>
            <a:r>
              <a:rPr lang="en-US" sz="1800" dirty="0" err="1"/>
              <a:t>bračnu</a:t>
            </a:r>
            <a:r>
              <a:rPr lang="en-US" sz="1800" dirty="0"/>
              <a:t> </a:t>
            </a:r>
            <a:r>
              <a:rPr lang="en-US" sz="1800" dirty="0" err="1" smtClean="0"/>
              <a:t>punoljetn</a:t>
            </a:r>
            <a:r>
              <a:rPr lang="bs-Latn-BA" sz="1800" dirty="0" smtClean="0"/>
              <a:t>o</a:t>
            </a:r>
            <a:r>
              <a:rPr lang="en-US" sz="1800" dirty="0" err="1" smtClean="0"/>
              <a:t>st</a:t>
            </a:r>
            <a:endParaRPr lang="bs-Latn-BA" sz="1800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bs-Latn-BA" sz="1800" dirty="0"/>
              <a:t>D</a:t>
            </a:r>
            <a:r>
              <a:rPr lang="en-US" sz="1800" dirty="0" smtClean="0"/>
              <a:t>a </a:t>
            </a:r>
            <a:r>
              <a:rPr lang="en-US" sz="1800" dirty="0" err="1"/>
              <a:t>postoji</a:t>
            </a:r>
            <a:r>
              <a:rPr lang="en-US" sz="1800" dirty="0"/>
              <a:t> </a:t>
            </a:r>
            <a:r>
              <a:rPr lang="en-US" sz="1800" dirty="0" err="1"/>
              <a:t>slobodna</a:t>
            </a:r>
            <a:r>
              <a:rPr lang="en-US" sz="1800" dirty="0"/>
              <a:t> </a:t>
            </a:r>
            <a:r>
              <a:rPr lang="en-US" sz="1800" dirty="0" err="1"/>
              <a:t>volja</a:t>
            </a:r>
            <a:r>
              <a:rPr lang="en-US" sz="1800" dirty="0"/>
              <a:t> </a:t>
            </a:r>
            <a:r>
              <a:rPr lang="en-US" sz="1800" dirty="0" err="1" smtClean="0"/>
              <a:t>zaručnika</a:t>
            </a:r>
            <a:endParaRPr lang="bs-Latn-BA" sz="18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bs-Latn-BA" sz="1800" dirty="0" err="1"/>
              <a:t>V</a:t>
            </a:r>
            <a:r>
              <a:rPr lang="en-US" sz="1800" dirty="0" err="1" smtClean="0"/>
              <a:t>jeroispovijest</a:t>
            </a:r>
            <a:r>
              <a:rPr lang="en-US" sz="1800" dirty="0" smtClean="0"/>
              <a:t> </a:t>
            </a:r>
            <a:r>
              <a:rPr lang="en-US" sz="1800" dirty="0" err="1"/>
              <a:t>zaručnika</a:t>
            </a:r>
            <a:r>
              <a:rPr lang="en-US" sz="1800" dirty="0"/>
              <a:t>, </a:t>
            </a:r>
            <a:r>
              <a:rPr lang="en-US" sz="1800" dirty="0" err="1" smtClean="0"/>
              <a:t>posebno</a:t>
            </a:r>
            <a:r>
              <a:rPr lang="bs-Latn-BA" sz="1800" dirty="0" smtClean="0"/>
              <a:t> </a:t>
            </a:r>
            <a:r>
              <a:rPr lang="en-US" sz="1800" dirty="0" err="1" smtClean="0"/>
              <a:t>mladića</a:t>
            </a:r>
            <a:endParaRPr lang="bs-Latn-BA" sz="18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bs-Latn-BA" sz="1800" dirty="0"/>
              <a:t>D</a:t>
            </a:r>
            <a:r>
              <a:rPr lang="en-US" sz="1800" dirty="0" smtClean="0"/>
              <a:t>a </a:t>
            </a:r>
            <a:r>
              <a:rPr lang="en-US" sz="1800" dirty="0"/>
              <a:t>ne </a:t>
            </a:r>
            <a:r>
              <a:rPr lang="en-US" sz="1800" dirty="0" err="1"/>
              <a:t>postoje</a:t>
            </a:r>
            <a:r>
              <a:rPr lang="en-US" sz="1800" dirty="0"/>
              <a:t> </a:t>
            </a:r>
            <a:r>
              <a:rPr lang="en-US" sz="1800" dirty="0" err="1"/>
              <a:t>trajane</a:t>
            </a:r>
            <a:r>
              <a:rPr lang="en-US" sz="1800" dirty="0"/>
              <a:t> </a:t>
            </a:r>
            <a:r>
              <a:rPr lang="en-US" sz="1800" dirty="0" err="1"/>
              <a:t>ili</a:t>
            </a:r>
            <a:r>
              <a:rPr lang="en-US" sz="1800" dirty="0"/>
              <a:t> </a:t>
            </a:r>
            <a:r>
              <a:rPr lang="en-US" sz="1800" dirty="0" err="1"/>
              <a:t>privremene</a:t>
            </a:r>
            <a:r>
              <a:rPr lang="en-US" sz="1800" dirty="0"/>
              <a:t> </a:t>
            </a:r>
            <a:r>
              <a:rPr lang="en-US" sz="1800" dirty="0" err="1"/>
              <a:t>smetnje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 smtClean="0"/>
              <a:t>brak</a:t>
            </a:r>
            <a:endParaRPr lang="bs-Latn-BA" sz="18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bs-Latn-BA" sz="1800" dirty="0"/>
              <a:t>D</a:t>
            </a:r>
            <a:r>
              <a:rPr lang="en-US" sz="1800" dirty="0" smtClean="0"/>
              <a:t>a </a:t>
            </a:r>
            <a:r>
              <a:rPr lang="en-US" sz="1800" dirty="0" err="1"/>
              <a:t>zaručnici</a:t>
            </a:r>
            <a:r>
              <a:rPr lang="en-US" sz="1800" dirty="0"/>
              <a:t>,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mladić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djevojka</a:t>
            </a:r>
            <a:r>
              <a:rPr lang="en-US" sz="1800" dirty="0"/>
              <a:t> </a:t>
            </a:r>
            <a:r>
              <a:rPr lang="en-US" sz="1800" dirty="0" err="1"/>
              <a:t>stupaju</a:t>
            </a:r>
            <a:r>
              <a:rPr lang="en-US" sz="1800" dirty="0"/>
              <a:t> u </a:t>
            </a:r>
            <a:r>
              <a:rPr lang="en-US" sz="1800" dirty="0" err="1"/>
              <a:t>brak</a:t>
            </a:r>
            <a:r>
              <a:rPr lang="en-US" sz="1800" dirty="0"/>
              <a:t> </a:t>
            </a:r>
            <a:r>
              <a:rPr lang="en-US" sz="1800" dirty="0" err="1"/>
              <a:t>namjerno</a:t>
            </a:r>
            <a:r>
              <a:rPr lang="en-US" sz="1800" dirty="0"/>
              <a:t>, </a:t>
            </a:r>
            <a:r>
              <a:rPr lang="en-US" sz="1800" dirty="0" err="1"/>
              <a:t>slobodno</a:t>
            </a:r>
            <a:r>
              <a:rPr lang="en-US" sz="1800" dirty="0"/>
              <a:t>, </a:t>
            </a:r>
            <a:r>
              <a:rPr lang="en-US" sz="1800" dirty="0" err="1">
                <a:solidFill>
                  <a:schemeClr val="tx1"/>
                </a:solidFill>
              </a:rPr>
              <a:t>isključivo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/>
              <a:t>svojom</a:t>
            </a:r>
            <a:r>
              <a:rPr lang="en-US" sz="1800" dirty="0"/>
              <a:t> </a:t>
            </a:r>
            <a:r>
              <a:rPr lang="en-US" sz="1800" dirty="0" err="1"/>
              <a:t>voljom</a:t>
            </a:r>
            <a:r>
              <a:rPr lang="en-US" sz="1800" dirty="0"/>
              <a:t>, </a:t>
            </a:r>
            <a:r>
              <a:rPr lang="en-US" sz="1800" dirty="0" err="1"/>
              <a:t>planski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pri</a:t>
            </a:r>
            <a:r>
              <a:rPr lang="en-US" sz="1800" dirty="0"/>
              <a:t> </a:t>
            </a:r>
            <a:r>
              <a:rPr lang="en-US" sz="1800" dirty="0" err="1"/>
              <a:t>punoj</a:t>
            </a:r>
            <a:r>
              <a:rPr lang="en-US" sz="1800" dirty="0"/>
              <a:t> </a:t>
            </a:r>
            <a:r>
              <a:rPr lang="en-US" sz="1800" dirty="0" err="1"/>
              <a:t>svijesti</a:t>
            </a:r>
            <a:r>
              <a:rPr lang="en-US" sz="1800" dirty="0"/>
              <a:t> u </a:t>
            </a:r>
            <a:r>
              <a:rPr lang="en-US" sz="1800" dirty="0" err="1"/>
              <a:t>ime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radi</a:t>
            </a:r>
            <a:r>
              <a:rPr lang="en-US" sz="1800" dirty="0"/>
              <a:t> </a:t>
            </a:r>
            <a:r>
              <a:rPr lang="en-US" sz="1800" dirty="0" err="1" smtClean="0"/>
              <a:t>Allaha</a:t>
            </a:r>
            <a:r>
              <a:rPr lang="bs-Latn-BA" sz="1800" dirty="0" smtClean="0"/>
              <a:t> </a:t>
            </a:r>
            <a:r>
              <a:rPr lang="en-US" sz="1800" dirty="0" err="1" smtClean="0"/>
              <a:t>dž.š</a:t>
            </a:r>
            <a:r>
              <a:rPr lang="en-US" sz="1800" dirty="0" smtClean="0"/>
              <a:t>.</a:t>
            </a:r>
            <a:endParaRPr lang="bs-Latn-BA" sz="1800" dirty="0"/>
          </a:p>
        </p:txBody>
      </p:sp>
    </p:spTree>
    <p:extLst>
      <p:ext uri="{BB962C8B-B14F-4D97-AF65-F5344CB8AC3E}">
        <p14:creationId xmlns:p14="http://schemas.microsoft.com/office/powerpoint/2010/main" val="271045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Stalne smetnje za brak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bs-Latn-BA" sz="2100" dirty="0" smtClean="0"/>
              <a:t>Srodstvo po krvi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2100" dirty="0" smtClean="0"/>
              <a:t>Osobe koje su u bližem srodstvu ne mogu stupiti u brak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bs-Latn-BA" sz="2100" dirty="0" smtClean="0"/>
              <a:t>Srodstvo po mlijeku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2100" dirty="0"/>
              <a:t> S</a:t>
            </a:r>
            <a:r>
              <a:rPr lang="bs-Latn-BA" sz="2100" dirty="0" smtClean="0"/>
              <a:t>rodstvo po mlijeku se stiče dojenjem žene, koja nam nije majka, u prve dvije godine našeg života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2100" dirty="0" smtClean="0"/>
              <a:t>Ta žena nam postaje majka po mlijeku, sva njena djeca i djeca koja su je dojila postaju naša braća i sestre po mlijeku, njezine sestre naše </a:t>
            </a:r>
            <a:r>
              <a:rPr lang="bs-Latn-BA" sz="2100" dirty="0" smtClean="0">
                <a:solidFill>
                  <a:schemeClr val="tx1"/>
                </a:solidFill>
              </a:rPr>
              <a:t>tetke </a:t>
            </a:r>
            <a:r>
              <a:rPr lang="bs-Latn-BA" sz="2100" dirty="0" smtClean="0"/>
              <a:t>po</a:t>
            </a:r>
            <a:r>
              <a:rPr lang="bs-Latn-BA" sz="2100" dirty="0" smtClean="0">
                <a:solidFill>
                  <a:schemeClr val="tx1"/>
                </a:solidFill>
              </a:rPr>
              <a:t> </a:t>
            </a:r>
            <a:r>
              <a:rPr lang="bs-Latn-BA" sz="2100" dirty="0" smtClean="0"/>
              <a:t>mlijeku, njezin suprug naš otac po mlijeku...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2100" dirty="0" smtClean="0"/>
              <a:t>Sve što je zabranjeno po krvi zabranjeno je i po mlijeku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bs-Latn-BA" sz="2100" dirty="0" smtClean="0"/>
              <a:t>Srodstvo po tazbini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2100" dirty="0" smtClean="0"/>
              <a:t>Srodstvo po tazbini se stiče ženidbom ili </a:t>
            </a:r>
            <a:r>
              <a:rPr lang="bs-Latn-BA" sz="2100" dirty="0" smtClean="0">
                <a:solidFill>
                  <a:schemeClr val="tx1"/>
                </a:solidFill>
              </a:rPr>
              <a:t>udajom</a:t>
            </a:r>
          </a:p>
          <a:p>
            <a:endParaRPr lang="bs-Latn-BA" sz="2100" dirty="0" smtClean="0"/>
          </a:p>
          <a:p>
            <a:pPr marL="0" indent="0">
              <a:buNone/>
            </a:pPr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217186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3096344"/>
          </a:xfrm>
        </p:spPr>
        <p:txBody>
          <a:bodyPr>
            <a:normAutofit/>
          </a:bodyPr>
          <a:lstStyle/>
          <a:p>
            <a:r>
              <a:rPr lang="bs-Latn-BA" sz="1800" dirty="0" smtClean="0"/>
              <a:t>Allah dž.š. </a:t>
            </a:r>
            <a:r>
              <a:rPr lang="bs-Latn-BA" sz="1800" dirty="0"/>
              <a:t>k</a:t>
            </a:r>
            <a:r>
              <a:rPr lang="bs-Latn-BA" sz="1800" dirty="0" smtClean="0"/>
              <a:t>aže: „Zabranjuju vam se...</a:t>
            </a:r>
            <a:r>
              <a:rPr lang="bs-Latn-BA" sz="1800" dirty="0"/>
              <a:t> i majke žena vaših, i pastorke vaše koje se nalaze pod vašim okriljem od žena vaših s kojima ste imali bračne </a:t>
            </a:r>
            <a:r>
              <a:rPr lang="bs-Latn-BA" sz="1800" dirty="0" smtClean="0"/>
              <a:t>odnose, ali </a:t>
            </a:r>
            <a:r>
              <a:rPr lang="bs-Latn-BA" sz="1800" dirty="0"/>
              <a:t>ako vi s njima niste imali bračne odnose, onda vam nije </a:t>
            </a:r>
            <a:r>
              <a:rPr lang="bs-Latn-BA" sz="1800" dirty="0" smtClean="0"/>
              <a:t>grijeh, i </a:t>
            </a:r>
            <a:r>
              <a:rPr lang="bs-Latn-BA" sz="1800" dirty="0"/>
              <a:t>žene vaših rođenih </a:t>
            </a:r>
            <a:r>
              <a:rPr lang="bs-Latn-BA" sz="1800" dirty="0" smtClean="0"/>
              <a:t>sinova...“</a:t>
            </a:r>
            <a:endParaRPr lang="bs-Latn-BA" sz="1800" dirty="0"/>
          </a:p>
        </p:txBody>
      </p:sp>
    </p:spTree>
    <p:extLst>
      <p:ext uri="{BB962C8B-B14F-4D97-AF65-F5344CB8AC3E}">
        <p14:creationId xmlns:p14="http://schemas.microsoft.com/office/powerpoint/2010/main" val="240306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Privremene bračne smetnje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bs-Latn-BA" sz="1900" dirty="0" smtClean="0"/>
              <a:t>Spajanje dvije sestre ili dvije rodice u braku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sz="1900" dirty="0" smtClean="0"/>
              <a:t>Nije dozvoljeno oženiti mnogoboškinju ili </a:t>
            </a:r>
            <a:r>
              <a:rPr lang="bs-Latn-BA" sz="1900" dirty="0" smtClean="0"/>
              <a:t>ateistkinju</a:t>
            </a:r>
            <a:endParaRPr lang="bs-Latn-BA" sz="1900" dirty="0" smtClean="0"/>
          </a:p>
          <a:p>
            <a:pPr marL="457200" indent="-457200">
              <a:buFont typeface="+mj-lt"/>
              <a:buAutoNum type="arabicPeriod"/>
            </a:pPr>
            <a:r>
              <a:rPr lang="bs-Latn-BA" sz="1900" dirty="0" smtClean="0"/>
              <a:t>Nije dozvoljeno oženiti udate žene ili žene u iddetu </a:t>
            </a:r>
            <a:r>
              <a:rPr lang="bs-Latn-BA" sz="1900" dirty="0" smtClean="0"/>
              <a:t>( iddet period </a:t>
            </a:r>
            <a:r>
              <a:rPr lang="bs-Latn-BA" sz="1900" dirty="0" smtClean="0"/>
              <a:t>čekanja u kojem žena ne može sklopiti novi brak; 4 mjeseca i 10 dana ili tri mjesečna pranja ili ako je trudna dok se ne porodi)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sz="1900" dirty="0" smtClean="0"/>
              <a:t>Da čovjek ima istovremeno više od 4 žene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sz="1900" dirty="0" smtClean="0"/>
              <a:t>Nije se dozvoljeno udati za muškarca nemuslimana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sz="1900" dirty="0" smtClean="0"/>
              <a:t>Ne treba stupiti u brak sa nekim ko ima neku zaraznu </a:t>
            </a:r>
            <a:r>
              <a:rPr lang="bs-Latn-BA" sz="1900" dirty="0" smtClean="0">
                <a:solidFill>
                  <a:schemeClr val="tx1"/>
                </a:solidFill>
              </a:rPr>
              <a:t>prenosivu bolest</a:t>
            </a:r>
          </a:p>
        </p:txBody>
      </p:sp>
    </p:spTree>
    <p:extLst>
      <p:ext uri="{BB962C8B-B14F-4D97-AF65-F5344CB8AC3E}">
        <p14:creationId xmlns:p14="http://schemas.microsoft.com/office/powerpoint/2010/main" val="43351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Invitation-PowerPoint-Template-27161</Template>
  <TotalTime>274</TotalTime>
  <Words>1114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PowerPoint Presentation</vt:lpstr>
      <vt:lpstr>Uvod</vt:lpstr>
      <vt:lpstr>Definicija i značenje braka</vt:lpstr>
      <vt:lpstr>Brak u Kur‘anu i sunnetu</vt:lpstr>
      <vt:lpstr>Pravni status braka</vt:lpstr>
      <vt:lpstr>Uvjeti za sklapanje braka</vt:lpstr>
      <vt:lpstr>Stalne smetnje za brak</vt:lpstr>
      <vt:lpstr>PowerPoint Presentation</vt:lpstr>
      <vt:lpstr>Privremene bračne smetnje</vt:lpstr>
      <vt:lpstr>Dužnosti u braku</vt:lpstr>
      <vt:lpstr>PowerPoint Presentation</vt:lpstr>
      <vt:lpstr>Ciljevi bračne zajednice</vt:lpstr>
      <vt:lpstr>Hikaja </vt:lpstr>
      <vt:lpstr>HVALA NA PAŽNJI!!!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Enes</dc:creator>
  <cp:lastModifiedBy>Enes</cp:lastModifiedBy>
  <cp:revision>22</cp:revision>
  <dcterms:created xsi:type="dcterms:W3CDTF">2021-02-05T12:10:10Z</dcterms:created>
  <dcterms:modified xsi:type="dcterms:W3CDTF">2022-04-12T22:08:44Z</dcterms:modified>
</cp:coreProperties>
</file>