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0" autoAdjust="0"/>
    <p:restoredTop sz="86410" autoAdjust="0"/>
  </p:normalViewPr>
  <p:slideViewPr>
    <p:cSldViewPr>
      <p:cViewPr varScale="1">
        <p:scale>
          <a:sx n="62" d="100"/>
          <a:sy n="62" d="100"/>
        </p:scale>
        <p:origin x="90" y="762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pPr/>
              <a:t>10/20/2021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pPr/>
              <a:t>10/20/2021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10/20/2021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10/20/2021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10/20/2021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10/20/2021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10/20/2021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10/20/2021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10/20/2021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10/20/2021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10/20/2021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10/20/2021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10/20/2021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bs-Latn-BA" sz="7200" dirty="0" smtClean="0"/>
              <a:t>Namaski sunneti i mekruhi</a:t>
            </a:r>
            <a:endParaRPr lang="en-US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8023238" y="6143644"/>
            <a:ext cx="3914020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bs-Latn-BA" sz="2400" dirty="0" smtClean="0"/>
              <a:t>Pripremio: Enes ef. Habibović</a:t>
            </a:r>
            <a:endParaRPr lang="bs-Latn-BA" sz="2400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16"/>
            </a:pPr>
            <a:r>
              <a:rPr lang="bs-Latn-BA" dirty="0" smtClean="0"/>
              <a:t>Klanjati u okruženju nečega što zaokuplja misli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bs-Latn-BA" dirty="0" smtClean="0"/>
              <a:t>Da imam klanja na mjestu koje je visočije od ostatka džemata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bs-Latn-BA" dirty="0" smtClean="0"/>
              <a:t>Da klanjač </a:t>
            </a:r>
            <a:r>
              <a:rPr lang="bs-Latn-BA" dirty="0" smtClean="0"/>
              <a:t>stoji </a:t>
            </a:r>
            <a:r>
              <a:rPr lang="bs-Latn-BA" dirty="0" smtClean="0"/>
              <a:t>sam u safu, bez opravdanog razloga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bs-Latn-BA" dirty="0" smtClean="0"/>
              <a:t>Da imam predvodi ljude koji ga preziru, zbog njegove loše osobine koju vjera prezire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bs-Latn-BA" dirty="0" smtClean="0"/>
              <a:t>Da imam odugovlači kao i brza sa namazom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bs-Latn-BA" dirty="0" smtClean="0"/>
              <a:t>Preskočiti </a:t>
            </a:r>
            <a:r>
              <a:rPr lang="bs-Latn-BA" dirty="0" smtClean="0"/>
              <a:t>jednu suru (manju)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bs-Latn-BA" dirty="0" smtClean="0"/>
              <a:t>Ne </a:t>
            </a:r>
            <a:r>
              <a:rPr lang="bs-Latn-BA" dirty="0" smtClean="0"/>
              <a:t>držati se redoslijeda sura</a:t>
            </a:r>
          </a:p>
          <a:p>
            <a:pPr marL="457200" indent="-457200">
              <a:buFont typeface="+mj-lt"/>
              <a:buAutoNum type="arabicPeriod" startAt="16"/>
            </a:pPr>
            <a:endParaRPr lang="bs-Latn-BA" dirty="0" smtClean="0"/>
          </a:p>
          <a:p>
            <a:pPr marL="457200" indent="-457200">
              <a:buFont typeface="+mj-lt"/>
              <a:buAutoNum type="arabicPeriod" startAt="16"/>
            </a:pPr>
            <a:endParaRPr lang="bs-Latn-BA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23"/>
            </a:pPr>
            <a:r>
              <a:rPr lang="bs-Latn-BA" dirty="0" smtClean="0"/>
              <a:t>Klanjati na mjestu gdje ima slika ili figura stvorenja koja imaju dušu</a:t>
            </a:r>
          </a:p>
          <a:p>
            <a:pPr marL="457200" indent="-457200">
              <a:buFont typeface="+mj-lt"/>
              <a:buAutoNum type="arabicPeriod" startAt="23"/>
            </a:pPr>
            <a:r>
              <a:rPr lang="bs-Latn-BA" dirty="0" smtClean="0"/>
              <a:t>Klanjati okrenut prema licu čovjeka, vatri...</a:t>
            </a:r>
          </a:p>
          <a:p>
            <a:pPr marL="457200" indent="-457200">
              <a:buFont typeface="+mj-lt"/>
              <a:buAutoNum type="arabicPeriod" startAt="23"/>
            </a:pPr>
            <a:r>
              <a:rPr lang="bs-Latn-BA" dirty="0" smtClean="0"/>
              <a:t>Klanjati bez sutre (pregrade ispred klanjača)</a:t>
            </a:r>
          </a:p>
          <a:p>
            <a:pPr marL="457200" indent="-457200">
              <a:buFont typeface="+mj-lt"/>
              <a:buAutoNum type="arabicPeriod" startAt="23"/>
            </a:pPr>
            <a:r>
              <a:rPr lang="bs-Latn-BA" dirty="0" smtClean="0"/>
              <a:t>Ninati se u namazu, dizati nogu...</a:t>
            </a:r>
          </a:p>
          <a:p>
            <a:pPr marL="457200" indent="-457200">
              <a:buFont typeface="+mj-lt"/>
              <a:buAutoNum type="arabicPeriod" startAt="23"/>
            </a:pPr>
            <a:r>
              <a:rPr lang="bs-Latn-BA" dirty="0" smtClean="0"/>
              <a:t>Dolaziti na namaz trčeći</a:t>
            </a:r>
            <a:endParaRPr lang="bs-Latn-BA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08145" y="2967335"/>
            <a:ext cx="64107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Latn-BA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HVALA NA PAŽNJI!!!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Da se podsjetimo...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Sunnet je ono što je Muhammed a.s. radio, rekao ili svojom šutnjom odobrio, i preporučio da i mi to radimo</a:t>
            </a:r>
          </a:p>
          <a:p>
            <a:r>
              <a:rPr lang="bs-Latn-BA" dirty="0" smtClean="0"/>
              <a:t>Onaj ko izvršava sunnet bit će nagrađen, a onaj ko ga namjerno izostavlja zaslužuje ukor</a:t>
            </a:r>
          </a:p>
          <a:p>
            <a:r>
              <a:rPr lang="bs-Latn-BA" dirty="0" smtClean="0"/>
              <a:t>Mekruh su djela koja je ružno raditi</a:t>
            </a:r>
          </a:p>
          <a:p>
            <a:r>
              <a:rPr lang="bs-Latn-BA" dirty="0" smtClean="0"/>
              <a:t>Onaj ko ih radi griješi</a:t>
            </a:r>
            <a:endParaRPr lang="bs-Latn-BA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Namaski sunneti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bs-Latn-BA" dirty="0" smtClean="0"/>
              <a:t>Dizanje ruku prije početnog tekbira; muškarci naspram ušiju, žene naspram ramena. </a:t>
            </a:r>
            <a:r>
              <a:rPr lang="bs-Latn-BA" sz="1400" dirty="0" smtClean="0"/>
              <a:t>Malik b. Huvejris prenosi da je Poslanik a.s. kada bi izgovorio tekbir, dizao ruke naspram ušiju</a:t>
            </a:r>
          </a:p>
          <a:p>
            <a:pPr marL="457200" indent="-457200">
              <a:buFont typeface="+mj-lt"/>
              <a:buAutoNum type="arabicPeriod"/>
            </a:pPr>
            <a:r>
              <a:rPr lang="bs-Latn-BA" dirty="0" smtClean="0"/>
              <a:t>Imamovo izgovaranje tekbira, semiallahu limen hamideh i selama onoliko glasno koliko je potrebno da ga čuju klanjači; onaj ko klanja sam toliko glasno da sam sebe čuje</a:t>
            </a:r>
          </a:p>
          <a:p>
            <a:pPr marL="457200" indent="-457200">
              <a:buFont typeface="+mj-lt"/>
              <a:buAutoNum type="arabicPeriod"/>
            </a:pPr>
            <a:r>
              <a:rPr lang="bs-Latn-BA" dirty="0" smtClean="0"/>
              <a:t>Izgovaranje početnog tekbira klanjača posle tekbira imama</a:t>
            </a:r>
          </a:p>
          <a:p>
            <a:pPr marL="457200" indent="-457200">
              <a:buFont typeface="+mj-lt"/>
              <a:buAutoNum type="arabicPeriod"/>
            </a:pPr>
            <a:r>
              <a:rPr lang="bs-Latn-BA" dirty="0" smtClean="0"/>
              <a:t>Vezanje desne ruke preko lijeve, ispod pupka (muškarac) i stavljanje desne šake preko lijeve, na prsa, ispod grudi (žena). </a:t>
            </a:r>
            <a:r>
              <a:rPr lang="bs-Latn-BA" sz="1500" dirty="0" smtClean="0"/>
              <a:t>Va’il b. Hudžr kaže: “Vidio sam Vjerovjesnika da je stavio desnu ruku na lijevu u namazu ispod  pupka.“</a:t>
            </a:r>
          </a:p>
          <a:p>
            <a:pPr marL="457200" indent="-457200">
              <a:buFont typeface="+mj-lt"/>
              <a:buAutoNum type="arabicPeriod"/>
            </a:pPr>
            <a:r>
              <a:rPr lang="bs-Latn-BA" dirty="0" smtClean="0"/>
              <a:t>Učiti Subhaneke nakon početnog tekbira</a:t>
            </a:r>
          </a:p>
          <a:p>
            <a:pPr marL="457200" indent="-457200">
              <a:buNone/>
            </a:pPr>
            <a:endParaRPr lang="bs-Latn-BA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6"/>
            </a:pPr>
            <a:r>
              <a:rPr lang="bs-Latn-BA" dirty="0" smtClean="0"/>
              <a:t>Učenje E’uze nakon Subhaneke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bs-Latn-BA" dirty="0" smtClean="0"/>
              <a:t>Učenje Bismille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bs-Latn-BA" dirty="0" smtClean="0"/>
              <a:t>Izgovaranje riječi AMIN u sebi, nakon proučene Fatihe. </a:t>
            </a:r>
            <a:r>
              <a:rPr lang="bs-Latn-BA" sz="1400" dirty="0" smtClean="0"/>
              <a:t>Alija, Ibn Mes’ud, Omer... nisu naglas izgovarali amin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bs-Latn-BA" dirty="0" smtClean="0"/>
              <a:t>Da imam na prvom rekatu sabaha uči duže nego na drugom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bs-Latn-BA" dirty="0" smtClean="0"/>
              <a:t>Izgovaranje svih tekbira, sem početnog on je farz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bs-Latn-BA" dirty="0" smtClean="0"/>
              <a:t>Obuhvatanje koljena šakama, ispravljanje nogu, leđa  i glave sa stražnjim dijelom tijela (muškarac) žena ne širi svoje prste, niti obuhvata koljena, nego ih skupi, i savije malo koljena. Skupi se</a:t>
            </a:r>
          </a:p>
          <a:p>
            <a:pPr marL="457200" indent="-457200">
              <a:buFont typeface="+mj-lt"/>
              <a:buAutoNum type="arabicPeriod" startAt="6"/>
            </a:pPr>
            <a:endParaRPr lang="bs-Latn-BA" dirty="0" smtClean="0"/>
          </a:p>
          <a:p>
            <a:pPr marL="457200" indent="-457200">
              <a:buFont typeface="+mj-lt"/>
              <a:buAutoNum type="arabicPeriod" startAt="6"/>
            </a:pPr>
            <a:endParaRPr lang="bs-Latn-BA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12"/>
            </a:pPr>
            <a:r>
              <a:rPr lang="bs-Latn-BA" dirty="0" smtClean="0"/>
              <a:t>Izgovaranje subhane rabbijel azim i subhane rabbijel e’ala, na rukuu, odnosno sedždi (min. 3x, a može više)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bs-Latn-BA" dirty="0" smtClean="0"/>
              <a:t>Podizanje sa rukua i izgovaranje riječi semi’ala hulimen hamideh; Rabbena lekel (ve lekel) hamd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bs-Latn-BA" dirty="0" smtClean="0"/>
              <a:t>Prilikom spuštanja na sedždu prvo spustiti koljena, pa ruke i na kraju lice između šaka.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bs-Latn-BA" dirty="0" smtClean="0"/>
              <a:t>Da muškarac na sedždi rastavi stomak od stegna, laktove od bokova i podlaktice od tla. Žene će se skupiti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bs-Latn-BA" dirty="0" smtClean="0"/>
              <a:t>Okrenuti nožne prste za vrijeme sedžde prema kibli</a:t>
            </a:r>
            <a:endParaRPr lang="bs-Latn-BA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 startAt="17"/>
            </a:pPr>
            <a:r>
              <a:rPr lang="bs-Latn-BA" dirty="0" smtClean="0"/>
              <a:t>Prilikom tešehuda staviti šake na stegna, prsti blizu koljena</a:t>
            </a:r>
          </a:p>
          <a:p>
            <a:pPr marL="457200" indent="-457200">
              <a:buFont typeface="+mj-lt"/>
              <a:buAutoNum type="arabicPeriod" startAt="17"/>
            </a:pPr>
            <a:r>
              <a:rPr lang="bs-Latn-BA" dirty="0" smtClean="0"/>
              <a:t>Traženje oprosta između dvije sedžde; ALLAHUMMAGFIRLI, VERHAMNI, VE’AFINI, VEHDINI, VERZUKNI (Allahu naš, oprosti mi, smiluj mi se, zaštiti me, uputi me i opskrbi me)</a:t>
            </a:r>
          </a:p>
          <a:p>
            <a:pPr marL="457200" indent="-457200">
              <a:buFont typeface="+mj-lt"/>
              <a:buAutoNum type="arabicPeriod" startAt="17"/>
            </a:pPr>
            <a:r>
              <a:rPr lang="bs-Latn-BA" dirty="0" smtClean="0"/>
              <a:t>Ustajanje nakon druge sedžde na vrhovima prstiju bez oslanjanja na ruke</a:t>
            </a:r>
          </a:p>
          <a:p>
            <a:pPr marL="457200" indent="-457200">
              <a:buFont typeface="+mj-lt"/>
              <a:buAutoNum type="arabicPeriod" startAt="17"/>
            </a:pPr>
            <a:r>
              <a:rPr lang="bs-Latn-BA" dirty="0" smtClean="0"/>
              <a:t>Sjedenje na lijevoj nozi i uspravljanje desne, okrećući njene prste prema kibli (muškarac) žena će sjediti na lijevom stegnu, stavivši nogu na nogu</a:t>
            </a:r>
          </a:p>
          <a:p>
            <a:pPr marL="457200" indent="-457200">
              <a:buFont typeface="+mj-lt"/>
              <a:buAutoNum type="arabicPeriod" startAt="17"/>
            </a:pPr>
            <a:r>
              <a:rPr lang="bs-Latn-BA" dirty="0" smtClean="0"/>
              <a:t>Dizanje prsta priliko izgovaranja riječi ešhedu en la ilahe illellah</a:t>
            </a:r>
          </a:p>
          <a:p>
            <a:pPr marL="457200" indent="-457200">
              <a:buFont typeface="+mj-lt"/>
              <a:buAutoNum type="arabicPeriod" startAt="17"/>
            </a:pPr>
            <a:endParaRPr lang="bs-Latn-BA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22"/>
            </a:pPr>
            <a:r>
              <a:rPr lang="bs-Latn-BA" dirty="0" smtClean="0"/>
              <a:t>Učenje Fatihe na trećem i četvrtom rekatu farza</a:t>
            </a:r>
          </a:p>
          <a:p>
            <a:pPr marL="457200" indent="-457200">
              <a:buFont typeface="+mj-lt"/>
              <a:buAutoNum type="arabicPeriod" startAt="22"/>
            </a:pPr>
            <a:r>
              <a:rPr lang="bs-Latn-BA" dirty="0" smtClean="0"/>
              <a:t>Proučiti salevate nakon tešehuda na zadnjem sjedenju</a:t>
            </a:r>
          </a:p>
          <a:p>
            <a:pPr marL="457200" indent="-457200">
              <a:buFont typeface="+mj-lt"/>
              <a:buAutoNum type="arabicPeriod" startAt="22"/>
            </a:pPr>
            <a:r>
              <a:rPr lang="bs-Latn-BA" dirty="0" smtClean="0"/>
              <a:t>Proučiti dovu poslije salevata, na zadnjem sjedenju</a:t>
            </a:r>
          </a:p>
          <a:p>
            <a:pPr marL="457200" indent="-457200">
              <a:buFont typeface="+mj-lt"/>
              <a:buAutoNum type="arabicPeriod" startAt="22"/>
            </a:pPr>
            <a:r>
              <a:rPr lang="bs-Latn-BA" dirty="0" smtClean="0"/>
              <a:t>Okretanje lica na desnu, kod prvog selama, i na lijevu stranu, kod drugog selama</a:t>
            </a:r>
            <a:endParaRPr lang="bs-Latn-BA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Namaski mekruhi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bs-Latn-BA" dirty="0" smtClean="0"/>
              <a:t>Igranje odjećom ili tijelom, manje od 3x</a:t>
            </a:r>
          </a:p>
          <a:p>
            <a:pPr marL="457200" indent="-457200">
              <a:buFont typeface="+mj-lt"/>
              <a:buAutoNum type="arabicPeriod"/>
            </a:pPr>
            <a:r>
              <a:rPr lang="bs-Latn-BA" dirty="0" smtClean="0"/>
              <a:t>Pucketati prstima i preplitati ih prije namaz</a:t>
            </a:r>
          </a:p>
          <a:p>
            <a:pPr marL="457200" indent="-457200">
              <a:buFont typeface="+mj-lt"/>
              <a:buAutoNum type="arabicPeriod"/>
            </a:pPr>
            <a:r>
              <a:rPr lang="bs-Latn-BA" dirty="0" smtClean="0"/>
              <a:t>Podbočavanje, okretanje vratom i spuštanje laktova</a:t>
            </a:r>
          </a:p>
          <a:p>
            <a:pPr marL="457200" indent="-457200">
              <a:buFont typeface="+mj-lt"/>
              <a:buAutoNum type="arabicPeriod"/>
            </a:pPr>
            <a:r>
              <a:rPr lang="bs-Latn-BA" dirty="0" smtClean="0"/>
              <a:t>Zavrtanje rukava i podizanje odjeće kako se ne bi isprljala</a:t>
            </a:r>
          </a:p>
          <a:p>
            <a:pPr marL="457200" indent="-457200">
              <a:buFont typeface="+mj-lt"/>
              <a:buAutoNum type="arabicPeriod"/>
            </a:pPr>
            <a:r>
              <a:rPr lang="bs-Latn-BA" dirty="0" smtClean="0"/>
              <a:t>Ogrtanje </a:t>
            </a:r>
            <a:r>
              <a:rPr lang="bs-Latn-BA" dirty="0" smtClean="0"/>
              <a:t>odjećom, bez oblačenja</a:t>
            </a:r>
          </a:p>
          <a:p>
            <a:pPr marL="457200" indent="-457200">
              <a:buFont typeface="+mj-lt"/>
              <a:buAutoNum type="arabicPeriod"/>
            </a:pPr>
            <a:r>
              <a:rPr lang="bs-Latn-BA" dirty="0" smtClean="0"/>
              <a:t>Odgovaranje na selam išaretom</a:t>
            </a:r>
          </a:p>
          <a:p>
            <a:pPr marL="457200" indent="-457200">
              <a:buFont typeface="+mj-lt"/>
              <a:buAutoNum type="arabicPeriod"/>
            </a:pPr>
            <a:r>
              <a:rPr lang="bs-Latn-BA" dirty="0" smtClean="0"/>
              <a:t>Stavljati neki povez oko glave</a:t>
            </a:r>
            <a:endParaRPr lang="bs-Latn-BA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9"/>
            </a:pPr>
            <a:r>
              <a:rPr lang="bs-Latn-BA" dirty="0" smtClean="0"/>
              <a:t>Namjerno mirisanje mirisa i drugih stvari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bs-Latn-BA" dirty="0" smtClean="0"/>
              <a:t>Žmiriti bez nužde ili potrebe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bs-Latn-BA" dirty="0" smtClean="0"/>
              <a:t>Okretanje prstiju ruku ili nogu od </a:t>
            </a:r>
            <a:r>
              <a:rPr lang="bs-Latn-BA" dirty="0" smtClean="0"/>
              <a:t>kible</a:t>
            </a:r>
            <a:endParaRPr lang="bs-Latn-BA" dirty="0" smtClean="0"/>
          </a:p>
          <a:p>
            <a:pPr marL="457200" indent="-457200">
              <a:buFont typeface="+mj-lt"/>
              <a:buAutoNum type="arabicPeriod" startAt="9"/>
            </a:pPr>
            <a:r>
              <a:rPr lang="bs-Latn-BA" dirty="0" smtClean="0"/>
              <a:t>Nestavljanje šaka na koljena za vrijeme rukua i sedžde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bs-Latn-BA" dirty="0" smtClean="0"/>
              <a:t>Stavljanje nešto u usta što se ne može istopiti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bs-Latn-BA" dirty="0" smtClean="0"/>
              <a:t>Činjenje sedžde na rubovima </a:t>
            </a:r>
            <a:r>
              <a:rPr lang="bs-Latn-BA" dirty="0" smtClean="0"/>
              <a:t>odjeće </a:t>
            </a:r>
            <a:r>
              <a:rPr lang="bs-Latn-BA" dirty="0" smtClean="0"/>
              <a:t>bez opravdanog  razloga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bs-Latn-BA" dirty="0" smtClean="0"/>
              <a:t>Klanjati na putu, smetljištu, klaonici, mezarju, kupatilu, štalama, otetoj zemlji, zemlji drugog bez dozvole....</a:t>
            </a:r>
            <a:endParaRPr lang="bs-Latn-BA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f02804846_win32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tf02804846_win32</Template>
  <TotalTime>92</TotalTime>
  <Words>713</Words>
  <Application>Microsoft Office PowerPoint</Application>
  <PresentationFormat>Custom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Consolas</vt:lpstr>
      <vt:lpstr>Corbel</vt:lpstr>
      <vt:lpstr>tf02804846_win32</vt:lpstr>
      <vt:lpstr>Namaski sunneti i mekruhi</vt:lpstr>
      <vt:lpstr>Da se podsjetimo...</vt:lpstr>
      <vt:lpstr>Namaski sunneti</vt:lpstr>
      <vt:lpstr>PowerPoint Presentation</vt:lpstr>
      <vt:lpstr>PowerPoint Presentation</vt:lpstr>
      <vt:lpstr>PowerPoint Presentation</vt:lpstr>
      <vt:lpstr>PowerPoint Presentation</vt:lpstr>
      <vt:lpstr>Namaski mekruhi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Namaski sunneti i mekruhi</dc:title>
  <dc:creator>Enes</dc:creator>
  <cp:lastModifiedBy>Enes</cp:lastModifiedBy>
  <cp:revision>14</cp:revision>
  <dcterms:created xsi:type="dcterms:W3CDTF">2020-09-23T18:27:22Z</dcterms:created>
  <dcterms:modified xsi:type="dcterms:W3CDTF">2021-10-20T21:45:13Z</dcterms:modified>
</cp:coreProperties>
</file>