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70" r:id="rId16"/>
    <p:sldId id="269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369" autoAdjust="0"/>
  </p:normalViewPr>
  <p:slideViewPr>
    <p:cSldViewPr>
      <p:cViewPr varScale="1">
        <p:scale>
          <a:sx n="84" d="100"/>
          <a:sy n="84" d="100"/>
        </p:scale>
        <p:origin x="96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3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9A4B-B0D6-412F-9771-70DEBE085AAC}" type="datetimeFigureOut">
              <a:rPr lang="sr-Latn-CS" smtClean="0"/>
              <a:pPr/>
              <a:t>18.10.2021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EE8F-92C3-4F5C-8A6B-4A73974F24D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9A4B-B0D6-412F-9771-70DEBE085AAC}" type="datetimeFigureOut">
              <a:rPr lang="sr-Latn-CS" smtClean="0"/>
              <a:pPr/>
              <a:t>18.10.2021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EE8F-92C3-4F5C-8A6B-4A73974F24D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9A4B-B0D6-412F-9771-70DEBE085AAC}" type="datetimeFigureOut">
              <a:rPr lang="sr-Latn-CS" smtClean="0"/>
              <a:pPr/>
              <a:t>18.10.2021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EE8F-92C3-4F5C-8A6B-4A73974F24D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9A4B-B0D6-412F-9771-70DEBE085AAC}" type="datetimeFigureOut">
              <a:rPr lang="sr-Latn-CS" smtClean="0"/>
              <a:pPr/>
              <a:t>18.10.2021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EE8F-92C3-4F5C-8A6B-4A73974F24D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9A4B-B0D6-412F-9771-70DEBE085AAC}" type="datetimeFigureOut">
              <a:rPr lang="sr-Latn-CS" smtClean="0"/>
              <a:pPr/>
              <a:t>18.10.2021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EE8F-92C3-4F5C-8A6B-4A73974F24D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9A4B-B0D6-412F-9771-70DEBE085AAC}" type="datetimeFigureOut">
              <a:rPr lang="sr-Latn-CS" smtClean="0"/>
              <a:pPr/>
              <a:t>18.10.2021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EE8F-92C3-4F5C-8A6B-4A73974F24D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9A4B-B0D6-412F-9771-70DEBE085AAC}" type="datetimeFigureOut">
              <a:rPr lang="sr-Latn-CS" smtClean="0"/>
              <a:pPr/>
              <a:t>18.10.2021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EE8F-92C3-4F5C-8A6B-4A73974F24D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9A4B-B0D6-412F-9771-70DEBE085AAC}" type="datetimeFigureOut">
              <a:rPr lang="sr-Latn-CS" smtClean="0"/>
              <a:pPr/>
              <a:t>18.10.2021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EE8F-92C3-4F5C-8A6B-4A73974F24D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9A4B-B0D6-412F-9771-70DEBE085AAC}" type="datetimeFigureOut">
              <a:rPr lang="sr-Latn-CS" smtClean="0"/>
              <a:pPr/>
              <a:t>18.10.2021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EE8F-92C3-4F5C-8A6B-4A73974F24D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9A4B-B0D6-412F-9771-70DEBE085AAC}" type="datetimeFigureOut">
              <a:rPr lang="sr-Latn-CS" smtClean="0"/>
              <a:pPr/>
              <a:t>18.10.2021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EE8F-92C3-4F5C-8A6B-4A73974F24D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98259A4B-B0D6-412F-9771-70DEBE085AAC}" type="datetimeFigureOut">
              <a:rPr lang="sr-Latn-CS" smtClean="0"/>
              <a:pPr/>
              <a:t>18.10.2021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504DEE8F-92C3-4F5C-8A6B-4A73974F24D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8259A4B-B0D6-412F-9771-70DEBE085AAC}" type="datetimeFigureOut">
              <a:rPr lang="sr-Latn-CS" smtClean="0"/>
              <a:pPr/>
              <a:t>18.10.2021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04DEE8F-92C3-4F5C-8A6B-4A73974F24D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7200" dirty="0" smtClean="0"/>
              <a:t>Prvi uvjet za namaz </a:t>
            </a:r>
            <a:endParaRPr lang="bs-Latn-BA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5857884" y="6215082"/>
            <a:ext cx="2977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s-Latn-BA" dirty="0" smtClean="0"/>
              <a:t>Pripremio: Enes ef. Habibović</a:t>
            </a: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7772400" cy="914400"/>
          </a:xfrm>
        </p:spPr>
        <p:txBody>
          <a:bodyPr/>
          <a:lstStyle/>
          <a:p>
            <a:r>
              <a:rPr lang="bs-Latn-BA" dirty="0" smtClean="0"/>
              <a:t>Čistoća od nečiste materije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28736"/>
            <a:ext cx="7772400" cy="5214974"/>
          </a:xfrm>
        </p:spPr>
        <p:txBody>
          <a:bodyPr/>
          <a:lstStyle/>
          <a:p>
            <a:r>
              <a:rPr lang="bs-Latn-BA" dirty="0" smtClean="0"/>
              <a:t>Obuhvata čistoću odjeće, tijela i prostora</a:t>
            </a:r>
          </a:p>
          <a:p>
            <a:r>
              <a:rPr lang="bs-Latn-BA" dirty="0" smtClean="0"/>
              <a:t>Brojne su vrste nečisti, a neke od njih su:</a:t>
            </a:r>
          </a:p>
          <a:p>
            <a:pPr marL="582930" indent="-514350">
              <a:buFont typeface="+mj-lt"/>
              <a:buAutoNum type="arabicPeriod"/>
            </a:pPr>
            <a:r>
              <a:rPr lang="bs-Latn-BA" dirty="0" smtClean="0"/>
              <a:t>Sve što izlazi iz tijela čovjeka: urin, stolica, gnoj, povraćanje punim ustima, sperma, sluz nakon nadražaja...</a:t>
            </a:r>
          </a:p>
          <a:p>
            <a:pPr marL="582930" indent="-514350">
              <a:buFont typeface="+mj-lt"/>
              <a:buAutoNum type="arabicPeriod"/>
            </a:pPr>
            <a:r>
              <a:rPr lang="bs-Latn-BA" dirty="0" smtClean="0"/>
              <a:t>Sve što izađe iz tijela životinja: urin, izmet, krv...</a:t>
            </a:r>
          </a:p>
          <a:p>
            <a:pPr marL="582930" indent="-514350">
              <a:buFont typeface="+mj-lt"/>
              <a:buAutoNum type="arabicPeriod"/>
            </a:pPr>
            <a:r>
              <a:rPr lang="bs-Latn-BA" dirty="0" smtClean="0"/>
              <a:t>Izmet ptica koje ne lete po zraku: kokoš, patka...</a:t>
            </a:r>
          </a:p>
          <a:p>
            <a:pPr marL="582930" indent="-514350">
              <a:buFont typeface="+mj-lt"/>
              <a:buAutoNum type="arabicPeriod"/>
            </a:pPr>
            <a:r>
              <a:rPr lang="bs-Latn-BA" dirty="0" smtClean="0"/>
              <a:t>Alkoholna pića</a:t>
            </a:r>
          </a:p>
          <a:p>
            <a:pPr marL="582930" indent="-514350">
              <a:buFont typeface="+mj-lt"/>
              <a:buAutoNum type="arabicPeriod"/>
            </a:pPr>
            <a:endParaRPr lang="bs-Latn-BA" dirty="0" smtClean="0"/>
          </a:p>
          <a:p>
            <a:pPr marL="582930" indent="-514350">
              <a:buFont typeface="+mj-lt"/>
              <a:buAutoNum type="arabicPeriod"/>
            </a:pPr>
            <a:endParaRPr lang="bs-Latn-BA" dirty="0" smtClean="0"/>
          </a:p>
          <a:p>
            <a:pPr marL="582930" indent="-514350">
              <a:buFont typeface="+mj-lt"/>
              <a:buAutoNum type="arabicPeriod"/>
            </a:pP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Koje se nečistoće tolerišu?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82930" indent="-514350"/>
            <a:r>
              <a:rPr lang="bs-Latn-BA" dirty="0" smtClean="0"/>
              <a:t>Manje nečistoće od kojih se teško sačuvati</a:t>
            </a:r>
          </a:p>
          <a:p>
            <a:pPr marL="582930" indent="-514350">
              <a:buNone/>
            </a:pPr>
            <a:r>
              <a:rPr lang="bs-Latn-BA" dirty="0" smtClean="0"/>
              <a:t>Npr. prskanje urina, ako je veličine vrha igle</a:t>
            </a:r>
          </a:p>
          <a:p>
            <a:pPr marL="582930" indent="-514350"/>
            <a:r>
              <a:rPr lang="bs-Latn-BA" dirty="0" smtClean="0"/>
              <a:t>Nečist koje prenose muhe</a:t>
            </a:r>
          </a:p>
          <a:p>
            <a:pPr marL="582930" indent="-514350"/>
            <a:r>
              <a:rPr lang="bs-Latn-BA" dirty="0" smtClean="0"/>
              <a:t>Ko se obrisao kamenčićima nakon velike nužde</a:t>
            </a:r>
          </a:p>
          <a:p>
            <a:pPr marL="582930" indent="-514350"/>
            <a:r>
              <a:rPr lang="bs-Latn-BA" dirty="0" smtClean="0"/>
              <a:t>Preparati od alkohola, urin životinje čije se meso jede, izmet ptica čije se meso ne jede, a lete po zraku...tolerišu se ako pokrivaju manje od četvrtine odjeće i tijela na kojem se nađu.</a:t>
            </a:r>
          </a:p>
          <a:p>
            <a:pPr marL="582930" indent="-514350"/>
            <a:endParaRPr lang="bs-Latn-BA" dirty="0" smtClean="0"/>
          </a:p>
          <a:p>
            <a:pPr marL="582930" indent="-514350">
              <a:buNone/>
            </a:pPr>
            <a:endParaRPr lang="bs-Latn-BA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73862"/>
          </a:xfrm>
        </p:spPr>
        <p:txBody>
          <a:bodyPr/>
          <a:lstStyle/>
          <a:p>
            <a:r>
              <a:rPr lang="bs-Latn-BA" dirty="0" smtClean="0"/>
              <a:t>Kako ćemo postići stanje čistoće?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 smtClean="0"/>
              <a:t>Pranje poslije velike i male nužde</a:t>
            </a:r>
          </a:p>
          <a:p>
            <a:r>
              <a:rPr lang="bs-Latn-BA" dirty="0" smtClean="0"/>
              <a:t>Čuvanje tijela odijela i mjesta gdje klanjamo od mokraće, izmeta i drugih nečistoća</a:t>
            </a:r>
          </a:p>
          <a:p>
            <a:r>
              <a:rPr lang="bs-Latn-BA" dirty="0" smtClean="0"/>
              <a:t>Da na tijelu odijelu i mjestu gdje klanjamo ne bude nečistoća: alkohola, svinjske masti, krvi...</a:t>
            </a:r>
          </a:p>
          <a:p>
            <a:r>
              <a:rPr lang="bs-Latn-BA" dirty="0" smtClean="0"/>
              <a:t>Uklnjanje dlaka ispod pazuh i ostalih skrivenih mijesta</a:t>
            </a:r>
          </a:p>
          <a:p>
            <a:r>
              <a:rPr lang="bs-Latn-BA" dirty="0" smtClean="0"/>
              <a:t>Sjeći nokte i kupati se nekoliko puta sedmično</a:t>
            </a: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Neka pitanja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s-Latn-BA" dirty="0" smtClean="0"/>
              <a:t>Da li se može klanjati namaz u obući na kojoj se nalazi nečist?</a:t>
            </a:r>
          </a:p>
          <a:p>
            <a:pPr>
              <a:buFontTx/>
              <a:buChar char="-"/>
            </a:pPr>
            <a:r>
              <a:rPr lang="bs-Latn-BA" dirty="0" smtClean="0"/>
              <a:t>Da, ako je nečist u čvrstom stanju i osušila se, a obuća se potrala prašinom.</a:t>
            </a:r>
          </a:p>
          <a:p>
            <a:r>
              <a:rPr lang="bs-Latn-BA" dirty="0" smtClean="0"/>
              <a:t>Da li je svinjska koža čista nakon štavljenja?</a:t>
            </a:r>
          </a:p>
          <a:p>
            <a:pPr>
              <a:buFontTx/>
              <a:buChar char="-"/>
            </a:pPr>
            <a:r>
              <a:rPr lang="bs-Latn-BA" dirty="0" smtClean="0"/>
              <a:t>Ne, ona je izuzeta iz propisa da su sve kože čiste nakon štavljenja.</a:t>
            </a:r>
          </a:p>
          <a:p>
            <a:r>
              <a:rPr lang="bs-Latn-BA" dirty="0" smtClean="0"/>
              <a:t>Da li je dozvoljeno klanjati u odjeći koja je poprskana parfemom u kojem se nalazi alkohol?</a:t>
            </a:r>
          </a:p>
          <a:p>
            <a:pPr>
              <a:buNone/>
            </a:pPr>
            <a:r>
              <a:rPr lang="bs-Latn-BA" dirty="0" smtClean="0"/>
              <a:t>- Da, ukoliko mjesto nanošenja nije dostiglo četvrtinu tijela ili odjeće. </a:t>
            </a: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71480"/>
            <a:ext cx="7772400" cy="5784080"/>
          </a:xfrm>
        </p:spPr>
        <p:txBody>
          <a:bodyPr>
            <a:normAutofit fontScale="92500"/>
          </a:bodyPr>
          <a:lstStyle/>
          <a:p>
            <a:r>
              <a:rPr lang="bs-Latn-BA" dirty="0" smtClean="0"/>
              <a:t>Da li se nečistoća prenosi prilikom kontakta, ako su obje površine (i čista i nečista) suhe?</a:t>
            </a:r>
          </a:p>
          <a:p>
            <a:pPr>
              <a:buFontTx/>
              <a:buChar char="-"/>
            </a:pPr>
            <a:r>
              <a:rPr lang="bs-Latn-BA" dirty="0" smtClean="0"/>
              <a:t>N</a:t>
            </a:r>
            <a:r>
              <a:rPr lang="it-IT" dirty="0" smtClean="0"/>
              <a:t>ečistoća </a:t>
            </a:r>
            <a:r>
              <a:rPr lang="bs-Latn-BA" dirty="0" smtClean="0"/>
              <a:t>se </a:t>
            </a:r>
            <a:r>
              <a:rPr lang="it-IT" dirty="0" smtClean="0"/>
              <a:t>ne prenosi na druge suhe predmete.</a:t>
            </a:r>
            <a:r>
              <a:rPr lang="bs-Latn-BA" dirty="0" smtClean="0"/>
              <a:t> Čist je drugi predmet, ako na njemu nije ostalo tragova nečistoće.</a:t>
            </a:r>
          </a:p>
          <a:p>
            <a:r>
              <a:rPr lang="bs-Latn-BA" dirty="0" smtClean="0"/>
              <a:t>Da li se smije klanjati u odjeći koju je njušila  dodirivala mačka?</a:t>
            </a:r>
          </a:p>
          <a:p>
            <a:pPr>
              <a:buFontTx/>
              <a:buChar char="-"/>
            </a:pPr>
            <a:r>
              <a:rPr lang="bs-Latn-BA" dirty="0" smtClean="0"/>
              <a:t>Da!</a:t>
            </a:r>
          </a:p>
          <a:p>
            <a:r>
              <a:rPr lang="bs-Latn-BA" dirty="0" smtClean="0"/>
              <a:t>Da li je dozvoljeno klanjati u kući u kojoj ima pas?</a:t>
            </a:r>
          </a:p>
          <a:p>
            <a:pPr>
              <a:buNone/>
            </a:pPr>
            <a:r>
              <a:rPr lang="bs-Latn-BA" dirty="0" smtClean="0"/>
              <a:t>- Da! Ali se treba voditi računa da se ne bi klanjalo na mjestu ili obukla odjeća koju je njušio, lizao...pas. Jer njegova pljuvačka je ničista. </a:t>
            </a:r>
          </a:p>
          <a:p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28670"/>
            <a:ext cx="7772400" cy="5426890"/>
          </a:xfrm>
        </p:spPr>
        <p:txBody>
          <a:bodyPr/>
          <a:lstStyle/>
          <a:p>
            <a:r>
              <a:rPr lang="bs-Latn-BA" dirty="0" smtClean="0"/>
              <a:t>Ubili smo komarca, i iz njega je izašla krv koja je ostala na našoj odjeći. Da li je ispravno klanjati u takvoj odjeći, bez prethodnog čišćenja?</a:t>
            </a:r>
          </a:p>
          <a:p>
            <a:pPr>
              <a:buNone/>
            </a:pPr>
            <a:r>
              <a:rPr lang="bs-Latn-BA" dirty="0" smtClean="0"/>
              <a:t>- Da! Jer je to neznata količina krvi. (3 gr. Max.)</a:t>
            </a: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86058"/>
            <a:ext cx="7772400" cy="1285884"/>
          </a:xfrm>
        </p:spPr>
        <p:txBody>
          <a:bodyPr/>
          <a:lstStyle/>
          <a:p>
            <a:pPr algn="ctr"/>
            <a:r>
              <a:rPr lang="bs-Latn-BA" sz="6000" dirty="0" smtClean="0"/>
              <a:t>HVALA NA PAŽNJI!!!</a:t>
            </a:r>
            <a:endParaRPr lang="bs-Latn-BA" sz="6000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Namaski farzovi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Ima 12 namaskih farzova koji se dijela na:</a:t>
            </a:r>
          </a:p>
          <a:p>
            <a:pPr marL="582930" indent="-514350">
              <a:buFont typeface="+mj-lt"/>
              <a:buAutoNum type="arabicPeriod"/>
            </a:pPr>
            <a:r>
              <a:rPr lang="bs-Latn-BA" dirty="0" smtClean="0"/>
              <a:t>6 uvjeta za namaz</a:t>
            </a:r>
          </a:p>
          <a:p>
            <a:pPr marL="582930" indent="-514350">
              <a:buFont typeface="+mj-lt"/>
              <a:buAutoNum type="arabicPeriod"/>
            </a:pPr>
            <a:r>
              <a:rPr lang="bs-Latn-BA" dirty="0" smtClean="0"/>
              <a:t>6 sastavnih dijelova namaza</a:t>
            </a:r>
          </a:p>
          <a:p>
            <a:pPr marL="582930" indent="-514350"/>
            <a:r>
              <a:rPr lang="bs-Latn-BA" dirty="0" smtClean="0"/>
              <a:t>Ukoliko bi se samo jedan od ovih namaskih farzova izostavio namaz će biti neispravan</a:t>
            </a: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Uvjeti za namaz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28736"/>
            <a:ext cx="7772400" cy="4926824"/>
          </a:xfrm>
        </p:spPr>
        <p:txBody>
          <a:bodyPr>
            <a:normAutofit lnSpcReduction="10000"/>
          </a:bodyPr>
          <a:lstStyle/>
          <a:p>
            <a:pPr marL="582930" indent="-514350">
              <a:buFont typeface="+mj-lt"/>
              <a:buAutoNum type="arabicPeriod"/>
            </a:pPr>
            <a:r>
              <a:rPr lang="bs-Latn-BA" dirty="0" smtClean="0"/>
              <a:t>Da bude čisto tijelo odijelo i mjesto gdje klanjamo</a:t>
            </a:r>
          </a:p>
          <a:p>
            <a:pPr marL="582930" indent="-514350">
              <a:buFont typeface="+mj-lt"/>
              <a:buAutoNum type="arabicPeriod"/>
            </a:pPr>
            <a:r>
              <a:rPr lang="bs-Latn-BA" dirty="0" smtClean="0"/>
              <a:t>Abdest uzeti po potrebi se okupati u nuždi tejemum uzeti</a:t>
            </a:r>
          </a:p>
          <a:p>
            <a:pPr marL="582930" indent="-514350">
              <a:buFont typeface="+mj-lt"/>
              <a:buAutoNum type="arabicPeriod"/>
            </a:pPr>
            <a:r>
              <a:rPr lang="bs-Latn-BA" dirty="0" smtClean="0"/>
              <a:t>Propisno se obući</a:t>
            </a:r>
          </a:p>
          <a:p>
            <a:pPr marL="582930" indent="-514350">
              <a:buFont typeface="+mj-lt"/>
              <a:buAutoNum type="arabicPeriod"/>
            </a:pPr>
            <a:r>
              <a:rPr lang="bs-Latn-BA" dirty="0" smtClean="0"/>
              <a:t>Na vrijeme klanjati</a:t>
            </a:r>
          </a:p>
          <a:p>
            <a:pPr marL="582930" indent="-514350">
              <a:buFont typeface="+mj-lt"/>
              <a:buAutoNum type="arabicPeriod"/>
            </a:pPr>
            <a:r>
              <a:rPr lang="bs-Latn-BA" dirty="0" smtClean="0"/>
              <a:t>Prema kibli se okrenuti</a:t>
            </a:r>
          </a:p>
          <a:p>
            <a:pPr marL="582930" indent="-514350">
              <a:buFont typeface="+mj-lt"/>
              <a:buAutoNum type="arabicPeriod"/>
            </a:pPr>
            <a:r>
              <a:rPr lang="bs-Latn-BA" dirty="0" smtClean="0"/>
              <a:t>Nijjet učiniti</a:t>
            </a:r>
          </a:p>
          <a:p>
            <a:pPr marL="582930" indent="-514350"/>
            <a:r>
              <a:rPr lang="bs-Latn-BA" dirty="0" smtClean="0"/>
              <a:t>U nastavku ćemo obraditi prvi uvjet za klanjanje namaza</a:t>
            </a:r>
          </a:p>
          <a:p>
            <a:pPr marL="582930" indent="-514350">
              <a:buFont typeface="+mj-lt"/>
              <a:buAutoNum type="arabicPeriod"/>
            </a:pP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Definicija čistoće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Čistoća se na arapskom kaže et-tahare</a:t>
            </a:r>
          </a:p>
          <a:p>
            <a:r>
              <a:rPr lang="bs-Latn-BA" dirty="0" smtClean="0"/>
              <a:t>Jezički et-tahare podrzumijeva i fizičku i duhovnu čistoću</a:t>
            </a:r>
          </a:p>
          <a:p>
            <a:r>
              <a:rPr lang="bs-Latn-BA" dirty="0" smtClean="0"/>
              <a:t>Definicija: Čistoća od hadesa (nešto zbog čega moramo uzeti abdest ili gusul) i hubsa (sve što je po Šerijatu nečisto: urin, izmet...)</a:t>
            </a: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Značaj čistoće u islamu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s-Latn-BA" dirty="0" smtClean="0"/>
              <a:t>Čistoća je ključ namaza</a:t>
            </a:r>
          </a:p>
          <a:p>
            <a:pPr>
              <a:buNone/>
            </a:pPr>
            <a:r>
              <a:rPr lang="bs-Latn-BA" sz="2000" dirty="0" smtClean="0"/>
              <a:t>Poslanik a.s. kaže: “Čistoća je ključ namaza; početak mu je tekbir, a završetak selam.”</a:t>
            </a:r>
          </a:p>
          <a:p>
            <a:r>
              <a:rPr lang="bs-Latn-BA" dirty="0" smtClean="0"/>
              <a:t>Čistoća je polovina vjerovanja</a:t>
            </a:r>
          </a:p>
          <a:p>
            <a:pPr>
              <a:buNone/>
            </a:pPr>
            <a:r>
              <a:rPr lang="bs-Latn-BA" sz="1800" dirty="0" smtClean="0"/>
              <a:t>Poslanik a.s. kaže: “Čistoća je polovina vjerovanja, a zahvala Allahu puni mizan...”</a:t>
            </a:r>
          </a:p>
          <a:p>
            <a:r>
              <a:rPr lang="bs-Latn-BA" dirty="0" smtClean="0"/>
              <a:t>Čistoća je uzrok postizanja Allahove ljubavi i zadovoljstva</a:t>
            </a:r>
          </a:p>
          <a:p>
            <a:pPr>
              <a:buNone/>
            </a:pPr>
            <a:r>
              <a:rPr lang="bs-Latn-BA" sz="1800" dirty="0" smtClean="0"/>
              <a:t>Allah dž.š. kaže: “Allah zaista voli one koji se često kaju i voli one koji se mnogo čiste.”</a:t>
            </a:r>
          </a:p>
          <a:p>
            <a:r>
              <a:rPr lang="bs-Latn-BA" dirty="0" smtClean="0"/>
              <a:t>Čovjek će biti kažnjavan u kaburu, ako je ne bude prakticirao</a:t>
            </a:r>
          </a:p>
          <a:p>
            <a:pPr>
              <a:buNone/>
            </a:pPr>
            <a:r>
              <a:rPr lang="bs-Latn-BA" sz="1800" dirty="0" smtClean="0"/>
              <a:t>Prošao je Vjerovjesnik a.s. pored  dva kabura i rekao: “Doista se kažnjavaju, ali ne zbog nečeg što smatrate velikim: jedan od njih se nije čuvao urina, a drugi je prenosio tuđe riječi.”</a:t>
            </a:r>
            <a:endParaRPr lang="bs-Latn-BA" sz="1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00042"/>
            <a:ext cx="7772400" cy="5855518"/>
          </a:xfrm>
        </p:spPr>
        <p:txBody>
          <a:bodyPr/>
          <a:lstStyle/>
          <a:p>
            <a:r>
              <a:rPr lang="bs-Latn-BA" sz="2800" dirty="0" smtClean="0"/>
              <a:t>Čistoća je uzrok ozarenosti lica vjernika na Sudnjem danu</a:t>
            </a:r>
          </a:p>
          <a:p>
            <a:pPr>
              <a:buNone/>
            </a:pPr>
            <a:r>
              <a:rPr lang="bs-Latn-BA" sz="1400" dirty="0" smtClean="0"/>
              <a:t>Poslanik a.s. kaže: “Moji sljedbenici će biti pozvani na Sudnjem danu blještavih čela i udova od tragova abdesta....”</a:t>
            </a:r>
          </a:p>
          <a:p>
            <a:r>
              <a:rPr lang="bs-Latn-BA" sz="2800" dirty="0" smtClean="0"/>
              <a:t>Čistoća kao prevencija od bolesti</a:t>
            </a:r>
          </a:p>
          <a:p>
            <a:pPr>
              <a:buNone/>
            </a:pPr>
            <a:endParaRPr lang="bs-Latn-BA" dirty="0" smtClean="0"/>
          </a:p>
          <a:p>
            <a:pPr>
              <a:buNone/>
            </a:pPr>
            <a:endParaRPr lang="bs-Latn-BA" dirty="0" smtClean="0"/>
          </a:p>
          <a:p>
            <a:pPr>
              <a:buNone/>
            </a:pP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Čime se možemo čistiti?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4643470"/>
          </a:xfrm>
        </p:spPr>
        <p:txBody>
          <a:bodyPr>
            <a:normAutofit/>
          </a:bodyPr>
          <a:lstStyle/>
          <a:p>
            <a:r>
              <a:rPr lang="bs-Latn-BA" dirty="0" smtClean="0"/>
              <a:t>Voda </a:t>
            </a:r>
          </a:p>
          <a:p>
            <a:pPr>
              <a:buNone/>
            </a:pPr>
            <a:r>
              <a:rPr lang="bs-Latn-BA" sz="1400" dirty="0" smtClean="0"/>
              <a:t>Abdest, gusul...</a:t>
            </a:r>
          </a:p>
          <a:p>
            <a:r>
              <a:rPr lang="bs-Latn-BA" dirty="0" smtClean="0"/>
              <a:t>Prašina</a:t>
            </a:r>
          </a:p>
          <a:p>
            <a:pPr>
              <a:buNone/>
            </a:pPr>
            <a:r>
              <a:rPr lang="bs-Latn-BA" sz="1400" dirty="0" smtClean="0"/>
              <a:t>Tejemum, pas, obuća</a:t>
            </a:r>
          </a:p>
          <a:p>
            <a:r>
              <a:rPr lang="bs-Latn-BA" dirty="0" smtClean="0"/>
              <a:t>Trljanje/struganje</a:t>
            </a:r>
          </a:p>
          <a:p>
            <a:pPr>
              <a:buNone/>
            </a:pPr>
            <a:r>
              <a:rPr lang="bs-Latn-BA" sz="1400" dirty="0" smtClean="0"/>
              <a:t>Odjeća</a:t>
            </a:r>
          </a:p>
          <a:p>
            <a:r>
              <a:rPr lang="bs-Latn-BA" dirty="0" smtClean="0"/>
              <a:t>Potiranje</a:t>
            </a:r>
          </a:p>
          <a:p>
            <a:pPr>
              <a:buNone/>
            </a:pPr>
            <a:r>
              <a:rPr lang="bs-Latn-BA" sz="1400" dirty="0" smtClean="0"/>
              <a:t>Čvrsti glatki predmeti (ogledalo, nož...)</a:t>
            </a:r>
          </a:p>
          <a:p>
            <a:r>
              <a:rPr lang="bs-Latn-BA" dirty="0" smtClean="0"/>
              <a:t>Isušivanje</a:t>
            </a:r>
          </a:p>
          <a:p>
            <a:pPr>
              <a:buNone/>
            </a:pPr>
            <a:r>
              <a:rPr lang="bs-Latn-BA" sz="1400" dirty="0" smtClean="0"/>
              <a:t>Zemlja</a:t>
            </a:r>
            <a:r>
              <a:rPr lang="bs-Latn-BA" sz="3200" dirty="0" smtClean="0"/>
              <a:t> </a:t>
            </a:r>
          </a:p>
          <a:p>
            <a:endParaRPr lang="bs-Latn-BA" sz="3200" dirty="0" smtClean="0"/>
          </a:p>
          <a:p>
            <a:endParaRPr lang="bs-Latn-BA" sz="1400" dirty="0" smtClean="0"/>
          </a:p>
          <a:p>
            <a:endParaRPr lang="bs-Latn-BA" dirty="0" smtClean="0"/>
          </a:p>
          <a:p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14356"/>
            <a:ext cx="7772400" cy="5641204"/>
          </a:xfrm>
        </p:spPr>
        <p:txBody>
          <a:bodyPr/>
          <a:lstStyle/>
          <a:p>
            <a:r>
              <a:rPr lang="bs-Latn-BA" dirty="0" smtClean="0"/>
              <a:t>Transformacija</a:t>
            </a:r>
          </a:p>
          <a:p>
            <a:pPr>
              <a:buNone/>
            </a:pPr>
            <a:r>
              <a:rPr lang="bs-Latn-BA" sz="1400" dirty="0" smtClean="0"/>
              <a:t>Izmjena svojstava i karakteristika određene materije</a:t>
            </a:r>
          </a:p>
          <a:p>
            <a:r>
              <a:rPr lang="bs-Latn-BA" dirty="0" smtClean="0"/>
              <a:t>Štavljenje</a:t>
            </a:r>
          </a:p>
          <a:p>
            <a:pPr>
              <a:buNone/>
            </a:pPr>
            <a:r>
              <a:rPr lang="bs-Latn-BA" sz="1400" dirty="0" smtClean="0"/>
              <a:t>Koža...</a:t>
            </a:r>
          </a:p>
          <a:p>
            <a:endParaRPr lang="bs-Latn-BA" dirty="0" smtClean="0"/>
          </a:p>
          <a:p>
            <a:pPr>
              <a:buNone/>
            </a:pP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Vrste čistoće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/>
            <a:r>
              <a:rPr lang="bs-Latn-BA" dirty="0" smtClean="0"/>
              <a:t>Čistoća se dijeli na dvije vrste:</a:t>
            </a:r>
          </a:p>
          <a:p>
            <a:pPr marL="582930" indent="-514350">
              <a:buFont typeface="+mj-lt"/>
              <a:buAutoNum type="arabicPeriod"/>
            </a:pPr>
            <a:r>
              <a:rPr lang="bs-Latn-BA" dirty="0" smtClean="0"/>
              <a:t>Čistoća od nečiste materije</a:t>
            </a:r>
          </a:p>
          <a:p>
            <a:pPr marL="582930" indent="-514350">
              <a:buFont typeface="+mj-lt"/>
              <a:buAutoNum type="arabicPeriod"/>
            </a:pPr>
            <a:r>
              <a:rPr lang="bs-Latn-BA" dirty="0" smtClean="0"/>
              <a:t>Čistoća od nečistog stanja</a:t>
            </a:r>
            <a:endParaRPr lang="bs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204</TotalTime>
  <Words>798</Words>
  <Application>Microsoft Office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Consolas</vt:lpstr>
      <vt:lpstr>Corbel</vt:lpstr>
      <vt:lpstr>Wingdings</vt:lpstr>
      <vt:lpstr>Wingdings 2</vt:lpstr>
      <vt:lpstr>Wingdings 3</vt:lpstr>
      <vt:lpstr>Metro</vt:lpstr>
      <vt:lpstr>PowerPoint Presentation</vt:lpstr>
      <vt:lpstr>Namaski farzovi</vt:lpstr>
      <vt:lpstr>Uvjeti za namaz</vt:lpstr>
      <vt:lpstr>Definicija čistoće</vt:lpstr>
      <vt:lpstr>Značaj čistoće u islamu</vt:lpstr>
      <vt:lpstr>PowerPoint Presentation</vt:lpstr>
      <vt:lpstr>Čime se možemo čistiti?</vt:lpstr>
      <vt:lpstr>PowerPoint Presentation</vt:lpstr>
      <vt:lpstr>Vrste čistoće</vt:lpstr>
      <vt:lpstr>Čistoća od nečiste materije</vt:lpstr>
      <vt:lpstr>Koje se nečistoće tolerišu?</vt:lpstr>
      <vt:lpstr>Kako ćemo postići stanje čistoće?</vt:lpstr>
      <vt:lpstr>Neka pitanja</vt:lpstr>
      <vt:lpstr>PowerPoint Presentation</vt:lpstr>
      <vt:lpstr>PowerPoint Presentation</vt:lpstr>
      <vt:lpstr>HVALA NA PAŽNJI!!!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Lekcija (stariji)</dc:title>
  <dc:creator>Enes</dc:creator>
  <cp:lastModifiedBy>Enes</cp:lastModifiedBy>
  <cp:revision>29</cp:revision>
  <dcterms:created xsi:type="dcterms:W3CDTF">2019-10-31T16:11:45Z</dcterms:created>
  <dcterms:modified xsi:type="dcterms:W3CDTF">2021-10-18T20:01:18Z</dcterms:modified>
</cp:coreProperties>
</file>