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2"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69" autoAdjust="0"/>
  </p:normalViewPr>
  <p:slideViewPr>
    <p:cSldViewPr>
      <p:cViewPr varScale="1">
        <p:scale>
          <a:sx n="84" d="100"/>
          <a:sy n="84" d="100"/>
        </p:scale>
        <p:origin x="96" y="294"/>
      </p:cViewPr>
      <p:guideLst>
        <p:guide orient="horz" pos="2160"/>
        <p:guide pos="2880"/>
      </p:guideLst>
    </p:cSldViewPr>
  </p:slideViewPr>
  <p:outlineViewPr>
    <p:cViewPr>
      <p:scale>
        <a:sx n="33" d="100"/>
        <a:sy n="33" d="100"/>
      </p:scale>
      <p:origin x="0" y="-1409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300" y="4050834"/>
            <a:ext cx="5825202"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3CAA5B-2058-4944-8B8D-E058D753B327}" type="datetimeFigureOut">
              <a:rPr lang="sr-Latn-CS" smtClean="0"/>
              <a:pPr/>
              <a:t>28.9.2021</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E4C63BC6-1961-4ECF-9A04-4B651B823EEB}" type="slidenum">
              <a:rPr lang="bs-Latn-BA" smtClean="0"/>
              <a:pPr/>
              <a:t>‹#›</a:t>
            </a:fld>
            <a:endParaRPr lang="bs-Latn-B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3CAA5B-2058-4944-8B8D-E058D753B327}" type="datetimeFigureOut">
              <a:rPr lang="sr-Latn-CS" smtClean="0"/>
              <a:pPr/>
              <a:t>28.9.2021</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E4C63BC6-1961-4ECF-9A04-4B651B823EEB}" type="slidenum">
              <a:rPr lang="bs-Latn-BA" smtClean="0"/>
              <a:pPr/>
              <a:t>‹#›</a:t>
            </a:fld>
            <a:endParaRPr lang="bs-Latn-B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3CAA5B-2058-4944-8B8D-E058D753B327}" type="datetimeFigureOut">
              <a:rPr lang="sr-Latn-CS" smtClean="0"/>
              <a:pPr/>
              <a:t>28.9.2021</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E4C63BC6-1961-4ECF-9A04-4B651B823EEB}" type="slidenum">
              <a:rPr lang="bs-Latn-BA" smtClean="0"/>
              <a:pPr/>
              <a:t>‹#›</a:t>
            </a:fld>
            <a:endParaRPr lang="bs-Latn-BA"/>
          </a:p>
        </p:txBody>
      </p:sp>
      <p:sp>
        <p:nvSpPr>
          <p:cNvPr id="20" name="TextBox 19"/>
          <p:cNvSpPr txBox="1"/>
          <p:nvPr/>
        </p:nvSpPr>
        <p:spPr>
          <a:xfrm>
            <a:off x="406403" y="790378"/>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886556"/>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3CAA5B-2058-4944-8B8D-E058D753B327}" type="datetimeFigureOut">
              <a:rPr lang="sr-Latn-CS" smtClean="0"/>
              <a:pPr/>
              <a:t>28.9.2021</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E4C63BC6-1961-4ECF-9A04-4B651B823EEB}" type="slidenum">
              <a:rPr lang="bs-Latn-BA" smtClean="0"/>
              <a:pPr/>
              <a:t>‹#›</a:t>
            </a:fld>
            <a:endParaRPr lang="bs-Latn-B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3CAA5B-2058-4944-8B8D-E058D753B327}" type="datetimeFigureOut">
              <a:rPr lang="sr-Latn-CS" smtClean="0"/>
              <a:pPr/>
              <a:t>28.9.2021</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E4C63BC6-1961-4ECF-9A04-4B651B823EEB}" type="slidenum">
              <a:rPr lang="bs-Latn-BA" smtClean="0"/>
              <a:pPr/>
              <a:t>‹#›</a:t>
            </a:fld>
            <a:endParaRPr lang="bs-Latn-BA"/>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3CAA5B-2058-4944-8B8D-E058D753B327}" type="datetimeFigureOut">
              <a:rPr lang="sr-Latn-CS" smtClean="0"/>
              <a:pPr/>
              <a:t>28.9.2021</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E4C63BC6-1961-4ECF-9A04-4B651B823EEB}" type="slidenum">
              <a:rPr lang="bs-Latn-BA" smtClean="0"/>
              <a:pPr/>
              <a:t>‹#›</a:t>
            </a:fld>
            <a:endParaRPr lang="bs-Latn-B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3CAA5B-2058-4944-8B8D-E058D753B327}" type="datetimeFigureOut">
              <a:rPr lang="sr-Latn-CS" smtClean="0"/>
              <a:pPr/>
              <a:t>28.9.2021</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E4C63BC6-1961-4ECF-9A04-4B651B823EEB}" type="slidenum">
              <a:rPr lang="bs-Latn-BA" smtClean="0"/>
              <a:pPr/>
              <a:t>‹#›</a:t>
            </a:fld>
            <a:endParaRPr lang="bs-Latn-B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3CAA5B-2058-4944-8B8D-E058D753B327}" type="datetimeFigureOut">
              <a:rPr lang="sr-Latn-CS" smtClean="0"/>
              <a:pPr/>
              <a:t>28.9.2021</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E4C63BC6-1961-4ECF-9A04-4B651B823EEB}" type="slidenum">
              <a:rPr lang="bs-Latn-BA" smtClean="0"/>
              <a:pPr/>
              <a:t>‹#›</a:t>
            </a:fld>
            <a:endParaRPr lang="bs-Latn-B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3CAA5B-2058-4944-8B8D-E058D753B327}" type="datetimeFigureOut">
              <a:rPr lang="sr-Latn-CS" smtClean="0"/>
              <a:pPr/>
              <a:t>28.9.2021</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E4C63BC6-1961-4ECF-9A04-4B651B823EEB}" type="slidenum">
              <a:rPr lang="bs-Latn-BA" smtClean="0"/>
              <a:pPr/>
              <a:t>‹#›</a:t>
            </a:fld>
            <a:endParaRPr lang="bs-Latn-B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3CAA5B-2058-4944-8B8D-E058D753B327}" type="datetimeFigureOut">
              <a:rPr lang="sr-Latn-CS" smtClean="0"/>
              <a:pPr/>
              <a:t>28.9.2021</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E4C63BC6-1961-4ECF-9A04-4B651B823EEB}" type="slidenum">
              <a:rPr lang="bs-Latn-BA" smtClean="0"/>
              <a:pPr/>
              <a:t>‹#›</a:t>
            </a:fld>
            <a:endParaRPr lang="bs-Latn-B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3CAA5B-2058-4944-8B8D-E058D753B327}" type="datetimeFigureOut">
              <a:rPr lang="sr-Latn-CS" smtClean="0"/>
              <a:pPr/>
              <a:t>28.9.2021</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E4C63BC6-1961-4ECF-9A04-4B651B823EEB}" type="slidenum">
              <a:rPr lang="bs-Latn-BA" smtClean="0"/>
              <a:pPr/>
              <a:t>‹#›</a:t>
            </a:fld>
            <a:endParaRPr lang="bs-Latn-B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3CAA5B-2058-4944-8B8D-E058D753B327}" type="datetimeFigureOut">
              <a:rPr lang="sr-Latn-CS" smtClean="0"/>
              <a:pPr/>
              <a:t>28.9.2021</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E4C63BC6-1961-4ECF-9A04-4B651B823EEB}" type="slidenum">
              <a:rPr lang="bs-Latn-BA" smtClean="0"/>
              <a:pPr/>
              <a:t>‹#›</a:t>
            </a:fld>
            <a:endParaRPr lang="bs-Latn-B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33CAA5B-2058-4944-8B8D-E058D753B327}" type="datetimeFigureOut">
              <a:rPr lang="sr-Latn-CS" smtClean="0"/>
              <a:pPr/>
              <a:t>28.9.2021</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E4C63BC6-1961-4ECF-9A04-4B651B823EEB}" type="slidenum">
              <a:rPr lang="bs-Latn-BA" smtClean="0"/>
              <a:pPr/>
              <a:t>‹#›</a:t>
            </a:fld>
            <a:endParaRPr lang="bs-Latn-B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3CAA5B-2058-4944-8B8D-E058D753B327}" type="datetimeFigureOut">
              <a:rPr lang="sr-Latn-CS" smtClean="0"/>
              <a:pPr/>
              <a:t>28.9.2021</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E4C63BC6-1961-4ECF-9A04-4B651B823EEB}" type="slidenum">
              <a:rPr lang="bs-Latn-BA" smtClean="0"/>
              <a:pPr/>
              <a:t>‹#›</a:t>
            </a:fld>
            <a:endParaRPr lang="bs-Latn-B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3CAA5B-2058-4944-8B8D-E058D753B327}" type="datetimeFigureOut">
              <a:rPr lang="sr-Latn-CS" smtClean="0"/>
              <a:pPr/>
              <a:t>28.9.2021</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E4C63BC6-1961-4ECF-9A04-4B651B823EEB}" type="slidenum">
              <a:rPr lang="bs-Latn-BA" smtClean="0"/>
              <a:pPr/>
              <a:t>‹#›</a:t>
            </a:fld>
            <a:endParaRPr lang="bs-Latn-B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3CAA5B-2058-4944-8B8D-E058D753B327}" type="datetimeFigureOut">
              <a:rPr lang="sr-Latn-CS" smtClean="0"/>
              <a:pPr/>
              <a:t>28.9.2021</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E4C63BC6-1961-4ECF-9A04-4B651B823EEB}" type="slidenum">
              <a:rPr lang="bs-Latn-BA" smtClean="0"/>
              <a:pPr/>
              <a:t>‹#›</a:t>
            </a:fld>
            <a:endParaRPr lang="bs-Latn-B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3850" y="6041363"/>
            <a:ext cx="683954"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33CAA5B-2058-4944-8B8D-E058D753B327}" type="datetimeFigureOut">
              <a:rPr lang="sr-Latn-CS" smtClean="0"/>
              <a:pPr/>
              <a:t>28.9.2021</a:t>
            </a:fld>
            <a:endParaRPr lang="bs-Latn-BA"/>
          </a:p>
        </p:txBody>
      </p:sp>
      <p:sp>
        <p:nvSpPr>
          <p:cNvPr id="5" name="Footer Placeholder 4"/>
          <p:cNvSpPr>
            <a:spLocks noGrp="1"/>
          </p:cNvSpPr>
          <p:nvPr>
            <p:ph type="ftr" sz="quarter" idx="3"/>
          </p:nvPr>
        </p:nvSpPr>
        <p:spPr>
          <a:xfrm>
            <a:off x="508001" y="6041363"/>
            <a:ext cx="472320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bs-Latn-BA"/>
          </a:p>
        </p:txBody>
      </p:sp>
      <p:sp>
        <p:nvSpPr>
          <p:cNvPr id="6" name="Slide Number Placeholder 5"/>
          <p:cNvSpPr>
            <a:spLocks noGrp="1"/>
          </p:cNvSpPr>
          <p:nvPr>
            <p:ph type="sldNum" sz="quarter" idx="4"/>
          </p:nvPr>
        </p:nvSpPr>
        <p:spPr>
          <a:xfrm>
            <a:off x="6442998" y="6041363"/>
            <a:ext cx="512504" cy="365125"/>
          </a:xfrm>
          <a:prstGeom prst="rect">
            <a:avLst/>
          </a:prstGeom>
        </p:spPr>
        <p:txBody>
          <a:bodyPr vert="horz" lIns="91440" tIns="45720" rIns="91440" bIns="45720" rtlCol="0" anchor="ctr"/>
          <a:lstStyle>
            <a:lvl1pPr algn="r">
              <a:defRPr sz="900">
                <a:solidFill>
                  <a:schemeClr val="accent1"/>
                </a:solidFill>
              </a:defRPr>
            </a:lvl1pPr>
          </a:lstStyle>
          <a:p>
            <a:fld id="{E4C63BC6-1961-4ECF-9A04-4B651B823EEB}" type="slidenum">
              <a:rPr lang="bs-Latn-BA" smtClean="0"/>
              <a:pPr/>
              <a:t>‹#›</a:t>
            </a:fld>
            <a:endParaRPr lang="bs-Latn-B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bs-Latn-BA" sz="7200" dirty="0" smtClean="0"/>
              <a:t>Abdest</a:t>
            </a:r>
            <a:endParaRPr lang="bs-Latn-BA" sz="7200" dirty="0"/>
          </a:p>
        </p:txBody>
      </p:sp>
      <p:sp>
        <p:nvSpPr>
          <p:cNvPr id="3" name="Subtitle 2"/>
          <p:cNvSpPr>
            <a:spLocks noGrp="1"/>
          </p:cNvSpPr>
          <p:nvPr>
            <p:ph type="subTitle" idx="1"/>
          </p:nvPr>
        </p:nvSpPr>
        <p:spPr/>
        <p:txBody>
          <a:bodyPr/>
          <a:lstStyle/>
          <a:p>
            <a:pPr algn="ctr"/>
            <a:endParaRPr lang="bs-Latn-BA" dirty="0">
              <a:solidFill>
                <a:schemeClr val="bg2">
                  <a:lumMod val="25000"/>
                </a:schemeClr>
              </a:solidFill>
            </a:endParaRPr>
          </a:p>
        </p:txBody>
      </p:sp>
      <p:sp>
        <p:nvSpPr>
          <p:cNvPr id="4" name="TextBox 3"/>
          <p:cNvSpPr txBox="1"/>
          <p:nvPr/>
        </p:nvSpPr>
        <p:spPr>
          <a:xfrm>
            <a:off x="5214942" y="6215082"/>
            <a:ext cx="3253198" cy="369332"/>
          </a:xfrm>
          <a:prstGeom prst="rect">
            <a:avLst/>
          </a:prstGeom>
          <a:noFill/>
        </p:spPr>
        <p:txBody>
          <a:bodyPr wrap="none" rtlCol="0">
            <a:spAutoFit/>
          </a:bodyPr>
          <a:lstStyle/>
          <a:p>
            <a:r>
              <a:rPr lang="bs-Latn-BA" dirty="0" smtClean="0"/>
              <a:t>Pripremio: Enes ef. Habibović</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1" y="642918"/>
            <a:ext cx="6447501" cy="5398445"/>
          </a:xfrm>
        </p:spPr>
        <p:txBody>
          <a:bodyPr/>
          <a:lstStyle/>
          <a:p>
            <a:r>
              <a:rPr lang="bs-Latn-BA" dirty="0" smtClean="0"/>
              <a:t>Pranje između prstiju na rukama i nogama</a:t>
            </a:r>
          </a:p>
          <a:p>
            <a:r>
              <a:rPr lang="bs-Latn-BA" dirty="0" smtClean="0"/>
              <a:t>Ponavljanje dijelova tijela do tri puta </a:t>
            </a:r>
          </a:p>
          <a:p>
            <a:r>
              <a:rPr lang="bs-Latn-BA" dirty="0" smtClean="0"/>
              <a:t>Potiranje cijele glave i ušiju vodom jedanput</a:t>
            </a:r>
          </a:p>
          <a:p>
            <a:pPr>
              <a:buNone/>
            </a:pPr>
            <a:r>
              <a:rPr lang="bs-Latn-BA" sz="1200" dirty="0" smtClean="0"/>
              <a:t>       Ibn Abbas kaže da je vidio Poslanika a.s. kako uzima abdest, pa je rekao: “Potrao je glavu i uši odjednom.”</a:t>
            </a:r>
          </a:p>
          <a:p>
            <a:r>
              <a:rPr lang="bs-Latn-BA" dirty="0" smtClean="0"/>
              <a:t>Slijediti redoslijed uzimanja abdesta</a:t>
            </a:r>
          </a:p>
          <a:p>
            <a:r>
              <a:rPr lang="bs-Latn-BA" dirty="0" smtClean="0"/>
              <a:t>Trljanje dijelova tijela koji se peru</a:t>
            </a:r>
          </a:p>
          <a:p>
            <a:r>
              <a:rPr lang="bs-Latn-BA" dirty="0" smtClean="0"/>
              <a:t>Davati prednost desnoj strani</a:t>
            </a:r>
          </a:p>
          <a:p>
            <a:r>
              <a:rPr lang="bs-Latn-BA" dirty="0" smtClean="0"/>
              <a:t>Neprekidnost (da se opere drugi organ prije nego se osuši prvi)</a:t>
            </a:r>
          </a:p>
          <a:p>
            <a:pPr>
              <a:buNone/>
            </a:pPr>
            <a:endParaRPr lang="bs-Latn-BA" sz="1200" dirty="0" smtClean="0"/>
          </a:p>
          <a:p>
            <a:pPr>
              <a:buNone/>
            </a:pPr>
            <a:endParaRPr lang="bs-Latn-BA" sz="12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amond(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amond(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amond(in)">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Mustehabi abdesta</a:t>
            </a:r>
            <a:endParaRPr lang="bs-Latn-BA" dirty="0"/>
          </a:p>
        </p:txBody>
      </p:sp>
      <p:sp>
        <p:nvSpPr>
          <p:cNvPr id="3" name="Content Placeholder 2"/>
          <p:cNvSpPr>
            <a:spLocks noGrp="1"/>
          </p:cNvSpPr>
          <p:nvPr>
            <p:ph idx="1"/>
          </p:nvPr>
        </p:nvSpPr>
        <p:spPr/>
        <p:txBody>
          <a:bodyPr/>
          <a:lstStyle/>
          <a:p>
            <a:r>
              <a:rPr lang="bs-Latn-BA" dirty="0" smtClean="0"/>
              <a:t>Okrenuti se prema Kibli za vrijeme uzimanja abdesta</a:t>
            </a:r>
          </a:p>
          <a:p>
            <a:r>
              <a:rPr lang="bs-Latn-BA" dirty="0" smtClean="0"/>
              <a:t>Uzimati abdest na čistom mjestu</a:t>
            </a:r>
          </a:p>
          <a:p>
            <a:r>
              <a:rPr lang="bs-Latn-BA" dirty="0" smtClean="0"/>
              <a:t>Ne tražiti pomoć ni od koga (pranje i potiranje)</a:t>
            </a:r>
          </a:p>
          <a:p>
            <a:r>
              <a:rPr lang="bs-Latn-BA" dirty="0" smtClean="0"/>
              <a:t>Uezeti abdest prije nastupanja namaskog vremena</a:t>
            </a:r>
          </a:p>
          <a:p>
            <a:r>
              <a:rPr lang="bs-Latn-BA" dirty="0" smtClean="0"/>
              <a:t>Vodu za ispiranje usta i nosa uzeti desnom rukom, a išmrknuti lijevom</a:t>
            </a:r>
          </a:p>
          <a:p>
            <a:r>
              <a:rPr lang="bs-Latn-BA" dirty="0" smtClean="0"/>
              <a:t>Ne pričati za vrijeme uzimanja badesta</a:t>
            </a:r>
          </a:p>
          <a:p>
            <a:r>
              <a:rPr lang="bs-Latn-BA" dirty="0" smtClean="0"/>
              <a:t>Da se ne škrtari, niti rasipa voda</a:t>
            </a:r>
          </a:p>
          <a:p>
            <a:r>
              <a:rPr lang="bs-Latn-BA" dirty="0" smtClean="0"/>
              <a:t>Da se malo napije vode koja je ostala od uzimanja abdesta</a:t>
            </a:r>
          </a:p>
          <a:p>
            <a:endParaRPr lang="bs-Latn-BA" dirty="0" smtClean="0"/>
          </a:p>
          <a:p>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amond(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diamond(in)">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diamond(in)">
                                      <p:cBhvr>
                                        <p:cTn id="4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1" y="928670"/>
            <a:ext cx="6447501" cy="5112693"/>
          </a:xfrm>
        </p:spPr>
        <p:txBody>
          <a:bodyPr/>
          <a:lstStyle/>
          <a:p>
            <a:r>
              <a:rPr lang="bs-Latn-BA" dirty="0" smtClean="0"/>
              <a:t>Da kada završi sa uzimanjem abdesta kaže: “Ešhedu en la ilahe illellahu vahdehu la šerike leh. Ve ešhedu enne Muhammeden abduhu ve resuluhu. Allhummedž’alni minet-tevvabine vedž’alni minel mutetahhirin.</a:t>
            </a:r>
          </a:p>
          <a:p>
            <a:r>
              <a:rPr lang="bs-Latn-BA" dirty="0" smtClean="0"/>
              <a:t>Nakon abdesta klanjati dva rekata</a:t>
            </a:r>
          </a:p>
          <a:p>
            <a:r>
              <a:rPr lang="bs-Latn-BA" dirty="0" smtClean="0"/>
              <a:t>Prati veću površinu i ruku i nogu nego je određeno</a:t>
            </a:r>
          </a:p>
          <a:p>
            <a:r>
              <a:rPr lang="bs-Latn-BA" dirty="0" smtClean="0"/>
              <a:t>Potiranje vrata </a:t>
            </a:r>
          </a:p>
          <a:p>
            <a:pPr>
              <a:buNone/>
            </a:pPr>
            <a:r>
              <a:rPr lang="bs-Latn-BA" dirty="0" smtClean="0"/>
              <a:t>     </a:t>
            </a:r>
            <a:r>
              <a:rPr lang="bs-Latn-BA" sz="1200" dirty="0" smtClean="0"/>
              <a:t>Poslanik a.s. kaže.: “Ko se abdesti, pa potare vrat, sačuvao se okova na Sudnjem danu.”</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Mekruhi abdesta</a:t>
            </a:r>
            <a:endParaRPr lang="bs-Latn-BA" dirty="0"/>
          </a:p>
        </p:txBody>
      </p:sp>
      <p:sp>
        <p:nvSpPr>
          <p:cNvPr id="3" name="Content Placeholder 2"/>
          <p:cNvSpPr>
            <a:spLocks noGrp="1"/>
          </p:cNvSpPr>
          <p:nvPr>
            <p:ph idx="1"/>
          </p:nvPr>
        </p:nvSpPr>
        <p:spPr/>
        <p:txBody>
          <a:bodyPr/>
          <a:lstStyle/>
          <a:p>
            <a:r>
              <a:rPr lang="bs-Latn-BA" dirty="0" smtClean="0"/>
              <a:t>Prskanje lica vodom</a:t>
            </a:r>
          </a:p>
          <a:p>
            <a:r>
              <a:rPr lang="bs-Latn-BA" dirty="0" smtClean="0"/>
              <a:t>Pretjerano trošenje i škrtarenje vode</a:t>
            </a:r>
          </a:p>
          <a:p>
            <a:r>
              <a:rPr lang="bs-Latn-BA" dirty="0" smtClean="0"/>
              <a:t>Ponovno potiranje galave (mesh) novom vodom</a:t>
            </a:r>
          </a:p>
          <a:p>
            <a:r>
              <a:rPr lang="bs-Latn-BA" dirty="0" smtClean="0"/>
              <a:t>Prati više od tri puta, smatrajući sunnetom</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Šta kvari abdest?</a:t>
            </a:r>
            <a:endParaRPr lang="bs-Latn-BA" dirty="0"/>
          </a:p>
        </p:txBody>
      </p:sp>
      <p:sp>
        <p:nvSpPr>
          <p:cNvPr id="3" name="Content Placeholder 2"/>
          <p:cNvSpPr>
            <a:spLocks noGrp="1"/>
          </p:cNvSpPr>
          <p:nvPr>
            <p:ph idx="1"/>
          </p:nvPr>
        </p:nvSpPr>
        <p:spPr/>
        <p:txBody>
          <a:bodyPr/>
          <a:lstStyle/>
          <a:p>
            <a:r>
              <a:rPr lang="bs-Latn-BA" dirty="0" smtClean="0"/>
              <a:t>Izlazak bilo čega na dva tjelesna otvora za izlučivanje (mokraća, izmet, vjetar, glista, pijesak...)</a:t>
            </a:r>
          </a:p>
          <a:p>
            <a:r>
              <a:rPr lang="bs-Latn-BA" dirty="0" smtClean="0"/>
              <a:t>Izlazak nečistoće mimo dva spomenuta otvora (krv, sukrvica, gnoj, povraćanje punim ustima...)</a:t>
            </a:r>
          </a:p>
          <a:p>
            <a:pPr>
              <a:buNone/>
            </a:pPr>
            <a:r>
              <a:rPr lang="bs-Latn-BA" dirty="0" smtClean="0"/>
              <a:t>     </a:t>
            </a:r>
            <a:r>
              <a:rPr lang="bs-Latn-BA" sz="1200" dirty="0" smtClean="0"/>
              <a:t>Poslanik a.s. kaže: “Kada neko od vas povrati ili mu poteče krv iz nosa, dok je u namazu, ili na drugi način izgubi abdest, neka ode i uzme abdest, a onda neka se vrati i nastavi na ono što je obavio.”</a:t>
            </a:r>
          </a:p>
          <a:p>
            <a:r>
              <a:rPr lang="bs-Latn-BA" dirty="0" smtClean="0"/>
              <a:t>Spavanje u potpunoj opuštenosti, nesvijest i ludilo</a:t>
            </a:r>
          </a:p>
          <a:p>
            <a:r>
              <a:rPr lang="bs-Latn-BA" dirty="0" smtClean="0"/>
              <a:t>Glasno smijanje u namazu (koji se sastoji od rukua i sedžde)</a:t>
            </a:r>
          </a:p>
          <a:p>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Šta ne kvari abdest?</a:t>
            </a:r>
            <a:endParaRPr lang="bs-Latn-BA" dirty="0"/>
          </a:p>
        </p:txBody>
      </p:sp>
      <p:sp>
        <p:nvSpPr>
          <p:cNvPr id="3" name="Content Placeholder 2"/>
          <p:cNvSpPr>
            <a:spLocks noGrp="1"/>
          </p:cNvSpPr>
          <p:nvPr>
            <p:ph idx="1"/>
          </p:nvPr>
        </p:nvSpPr>
        <p:spPr/>
        <p:txBody>
          <a:bodyPr/>
          <a:lstStyle/>
          <a:p>
            <a:r>
              <a:rPr lang="bs-Latn-BA" dirty="0" smtClean="0"/>
              <a:t>Doticanje spolnog organa</a:t>
            </a:r>
          </a:p>
          <a:p>
            <a:pPr>
              <a:buNone/>
            </a:pPr>
            <a:r>
              <a:rPr lang="bs-Latn-BA" dirty="0" smtClean="0"/>
              <a:t>     </a:t>
            </a:r>
            <a:r>
              <a:rPr lang="bs-Latn-BA" sz="1200" dirty="0" smtClean="0"/>
              <a:t>Neko je pitao Poslanika a.s da li nakon doticanja spolnog organa mora obnoviti abdest, Poslanik a.s. reče: “Ne to je dio tebe.”</a:t>
            </a:r>
          </a:p>
          <a:p>
            <a:r>
              <a:rPr lang="bs-Latn-BA" dirty="0" smtClean="0"/>
              <a:t>Dodirnuti i poljubiti žensku osobu</a:t>
            </a:r>
          </a:p>
          <a:p>
            <a:pPr>
              <a:buNone/>
            </a:pPr>
            <a:r>
              <a:rPr lang="bs-Latn-BA" sz="1200" dirty="0" smtClean="0"/>
              <a:t>       Aiša r.a. </a:t>
            </a:r>
            <a:r>
              <a:rPr lang="bs-Latn-BA" sz="1200" dirty="0" smtClean="0"/>
              <a:t>prenosi </a:t>
            </a:r>
            <a:r>
              <a:rPr lang="bs-Latn-BA" sz="1200" dirty="0" smtClean="0"/>
              <a:t>da je Poslanik a.s. ljubio jednu od svojih žena, a onda izlazio da klanja ne uzimajući ponovo abdest</a:t>
            </a:r>
          </a:p>
          <a:p>
            <a:r>
              <a:rPr lang="bs-Latn-BA" dirty="0" smtClean="0"/>
              <a:t>Pojava krvi koja nije potekla sa svoga mjesta</a:t>
            </a:r>
          </a:p>
          <a:p>
            <a:endParaRPr lang="bs-Latn-BA" sz="12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747698"/>
          </a:xfrm>
        </p:spPr>
        <p:txBody>
          <a:bodyPr/>
          <a:lstStyle/>
          <a:p>
            <a:r>
              <a:rPr lang="bs-Latn-BA" dirty="0" smtClean="0"/>
              <a:t>Neka pitanja</a:t>
            </a:r>
            <a:endParaRPr lang="bs-Latn-BA" dirty="0"/>
          </a:p>
        </p:txBody>
      </p:sp>
      <p:sp>
        <p:nvSpPr>
          <p:cNvPr id="3" name="Content Placeholder 2"/>
          <p:cNvSpPr>
            <a:spLocks noGrp="1"/>
          </p:cNvSpPr>
          <p:nvPr>
            <p:ph idx="1"/>
          </p:nvPr>
        </p:nvSpPr>
        <p:spPr>
          <a:xfrm>
            <a:off x="508001" y="1643050"/>
            <a:ext cx="6447501" cy="4398313"/>
          </a:xfrm>
        </p:spPr>
        <p:txBody>
          <a:bodyPr/>
          <a:lstStyle/>
          <a:p>
            <a:r>
              <a:rPr lang="bs-Latn-BA" dirty="0" smtClean="0"/>
              <a:t>Može li se abdest uzeti vlažnim maramicama?</a:t>
            </a:r>
          </a:p>
          <a:p>
            <a:pPr>
              <a:buNone/>
            </a:pPr>
            <a:r>
              <a:rPr lang="bs-Latn-BA" dirty="0" smtClean="0"/>
              <a:t>  - Ne!</a:t>
            </a:r>
          </a:p>
          <a:p>
            <a:r>
              <a:rPr lang="bs-Latn-BA" dirty="0" smtClean="0"/>
              <a:t>Da li je dozvoljeno abdest uzeti u WC-u?</a:t>
            </a:r>
          </a:p>
          <a:p>
            <a:pPr>
              <a:buNone/>
            </a:pPr>
            <a:r>
              <a:rPr lang="bs-Latn-BA" dirty="0" smtClean="0"/>
              <a:t>   - Da, ali ne treba učiti ništa.</a:t>
            </a:r>
          </a:p>
          <a:p>
            <a:r>
              <a:rPr lang="bs-Latn-BA" dirty="0" smtClean="0"/>
              <a:t>Da li možemo uzeti abdest goli?</a:t>
            </a:r>
          </a:p>
          <a:p>
            <a:pPr>
              <a:buNone/>
            </a:pPr>
            <a:r>
              <a:rPr lang="bs-Latn-BA" dirty="0" smtClean="0"/>
              <a:t>    - Da!</a:t>
            </a:r>
          </a:p>
          <a:p>
            <a:r>
              <a:rPr lang="bs-Latn-BA" dirty="0" smtClean="0"/>
              <a:t>Da li griješan pogled i misao kvare abdest?</a:t>
            </a:r>
          </a:p>
          <a:p>
            <a:pPr>
              <a:buNone/>
            </a:pPr>
            <a:r>
              <a:rPr lang="bs-Latn-BA" dirty="0" smtClean="0"/>
              <a:t>    - Ne, osim ako je popraćeno strastima.</a:t>
            </a:r>
          </a:p>
          <a:p>
            <a:r>
              <a:rPr lang="bs-Latn-BA" dirty="0" smtClean="0"/>
              <a:t>Ako smo sigurni da smo uzeli abdest, a onda posumnjamo da li smo ga izgubili, da li imamo abdest?</a:t>
            </a:r>
          </a:p>
          <a:p>
            <a:pPr>
              <a:buNone/>
            </a:pPr>
            <a:r>
              <a:rPr lang="bs-Latn-BA" dirty="0" smtClean="0"/>
              <a:t>    - Da!</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amond(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diamond(in)">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diamond(in)">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diamond(in)">
                                      <p:cBhvr>
                                        <p:cTn id="52" dur="20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diamond(in)">
                                      <p:cBhvr>
                                        <p:cTn id="57"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Zadaća </a:t>
            </a:r>
            <a:endParaRPr lang="bs-Latn-BA" dirty="0"/>
          </a:p>
        </p:txBody>
      </p:sp>
      <p:sp>
        <p:nvSpPr>
          <p:cNvPr id="3" name="Content Placeholder 2"/>
          <p:cNvSpPr>
            <a:spLocks noGrp="1"/>
          </p:cNvSpPr>
          <p:nvPr>
            <p:ph idx="1"/>
          </p:nvPr>
        </p:nvSpPr>
        <p:spPr/>
        <p:txBody>
          <a:bodyPr/>
          <a:lstStyle/>
          <a:p>
            <a:r>
              <a:rPr lang="bs-Latn-BA" dirty="0" smtClean="0"/>
              <a:t>Opisati kako na najljepši način uzeti abdest!!!</a:t>
            </a:r>
            <a:endParaRPr lang="bs-Latn-BA" dirty="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8001" y="2786058"/>
            <a:ext cx="6447501" cy="1214446"/>
          </a:xfrm>
        </p:spPr>
        <p:txBody>
          <a:bodyPr/>
          <a:lstStyle/>
          <a:p>
            <a:pPr algn="ctr"/>
            <a:r>
              <a:rPr lang="bs-Latn-BA" dirty="0" smtClean="0"/>
              <a:t>HVALA NA PAŽNJI!!!</a:t>
            </a:r>
            <a:endParaRPr lang="bs-Latn-BA"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Definicija abdesta</a:t>
            </a:r>
            <a:endParaRPr lang="bs-Latn-BA" dirty="0"/>
          </a:p>
        </p:txBody>
      </p:sp>
      <p:sp>
        <p:nvSpPr>
          <p:cNvPr id="3" name="Content Placeholder 2"/>
          <p:cNvSpPr>
            <a:spLocks noGrp="1"/>
          </p:cNvSpPr>
          <p:nvPr>
            <p:ph idx="1"/>
          </p:nvPr>
        </p:nvSpPr>
        <p:spPr/>
        <p:txBody>
          <a:bodyPr/>
          <a:lstStyle/>
          <a:p>
            <a:r>
              <a:rPr lang="bs-Latn-BA" dirty="0" smtClean="0"/>
              <a:t>Abdest se na arapskom kaže vudu’</a:t>
            </a:r>
          </a:p>
          <a:p>
            <a:r>
              <a:rPr lang="bs-Latn-BA" dirty="0" smtClean="0"/>
              <a:t>Jezičko značenje riječi vudu’ jeste blistavost i ljepota</a:t>
            </a:r>
          </a:p>
          <a:p>
            <a:r>
              <a:rPr lang="bs-Latn-BA" dirty="0" smtClean="0"/>
              <a:t>Definicija abdesta je: “Abdest je pranje i potiranje odrđenih dijelova tijela.”</a:t>
            </a:r>
          </a:p>
          <a:p>
            <a:r>
              <a:rPr lang="bs-Latn-BA" dirty="0" smtClean="0"/>
              <a:t>Abdest se uzima čistom vodom</a:t>
            </a:r>
          </a:p>
          <a:p>
            <a:pPr>
              <a:buNone/>
            </a:pP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Koja voda se smatra čistom za uzimanje abdesta?</a:t>
            </a:r>
            <a:endParaRPr lang="bs-Latn-BA" dirty="0"/>
          </a:p>
        </p:txBody>
      </p:sp>
      <p:sp>
        <p:nvSpPr>
          <p:cNvPr id="3" name="Content Placeholder 2"/>
          <p:cNvSpPr>
            <a:spLocks noGrp="1"/>
          </p:cNvSpPr>
          <p:nvPr>
            <p:ph idx="1"/>
          </p:nvPr>
        </p:nvSpPr>
        <p:spPr/>
        <p:txBody>
          <a:bodyPr/>
          <a:lstStyle/>
          <a:p>
            <a:r>
              <a:rPr lang="bs-Latn-BA" dirty="0" smtClean="0"/>
              <a:t>Prirodne vode:</a:t>
            </a:r>
          </a:p>
          <a:p>
            <a:pPr>
              <a:buFont typeface="+mj-lt"/>
              <a:buAutoNum type="arabicPeriod"/>
            </a:pPr>
            <a:r>
              <a:rPr lang="bs-Latn-BA" dirty="0" smtClean="0"/>
              <a:t>Slatke vode (rijeke, potoci, bare, bunari, otopine, izvori, jezera...)</a:t>
            </a:r>
          </a:p>
          <a:p>
            <a:pPr>
              <a:buFont typeface="+mj-lt"/>
              <a:buAutoNum type="arabicPeriod"/>
            </a:pPr>
            <a:r>
              <a:rPr lang="bs-Latn-BA" dirty="0" smtClean="0"/>
              <a:t>Slane vode (morska i otopine slane vode)</a:t>
            </a:r>
          </a:p>
          <a:p>
            <a:pPr>
              <a:buFont typeface="+mj-lt"/>
              <a:buAutoNum type="arabicPeriod"/>
            </a:pPr>
            <a:r>
              <a:rPr lang="bs-Latn-BA" dirty="0" smtClean="0"/>
              <a:t>Kisele vode (mineralnu)</a:t>
            </a:r>
          </a:p>
          <a:p>
            <a:pPr>
              <a:buNone/>
            </a:pPr>
            <a:r>
              <a:rPr lang="bs-Latn-BA" dirty="0" smtClean="0"/>
              <a:t>  - Dozvoljeno je koristiti svaku vrstu vode koja posjeduje himijska svojstva vode, odnosno sve dok se ta voda može nazvati običnom vodom</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1" y="642918"/>
            <a:ext cx="6447501" cy="5398445"/>
          </a:xfrm>
        </p:spPr>
        <p:txBody>
          <a:bodyPr/>
          <a:lstStyle/>
          <a:p>
            <a:r>
              <a:rPr lang="bs-Latn-BA" dirty="0" smtClean="0"/>
              <a:t>Vodu koju su pile životinje koje se jedu</a:t>
            </a:r>
          </a:p>
          <a:p>
            <a:r>
              <a:rPr lang="bs-Latn-BA" dirty="0" smtClean="0"/>
              <a:t>Vodu koju su pile:</a:t>
            </a:r>
          </a:p>
          <a:p>
            <a:pPr>
              <a:buFont typeface="+mj-lt"/>
              <a:buAutoNum type="arabicPeriod"/>
            </a:pPr>
            <a:r>
              <a:rPr lang="bs-Latn-BA" dirty="0" smtClean="0"/>
              <a:t>Domaće životinje biljojedi (krave, ovce, bivoli, koze, perad koja se hrane svježom hranom...)</a:t>
            </a:r>
          </a:p>
          <a:p>
            <a:pPr>
              <a:buFont typeface="+mj-lt"/>
              <a:buAutoNum type="arabicPeriod"/>
            </a:pPr>
            <a:r>
              <a:rPr lang="bs-Latn-BA" dirty="0" smtClean="0"/>
              <a:t>Divlje ptice biljojedi (vrane, svrake, gavran, vrabac...)</a:t>
            </a:r>
          </a:p>
          <a:p>
            <a:pPr>
              <a:buFont typeface="+mj-lt"/>
              <a:buAutoNum type="arabicPeriod"/>
            </a:pPr>
            <a:r>
              <a:rPr lang="bs-Latn-BA" dirty="0" smtClean="0"/>
              <a:t>Gmazova biljojeda (neke vrste guštera poput iguane)</a:t>
            </a:r>
          </a:p>
          <a:p>
            <a:pPr>
              <a:buFont typeface="+mj-lt"/>
              <a:buAutoNum type="arabicPeriod"/>
            </a:pPr>
            <a:r>
              <a:rPr lang="bs-Latn-BA" dirty="0" smtClean="0"/>
              <a:t>Divljih zvijeri biljojeda (zec, jelen, vjeverica...)</a:t>
            </a:r>
          </a:p>
          <a:p>
            <a:pPr>
              <a:buFont typeface="+mj-lt"/>
              <a:buAutoNum type="arabicPeriod"/>
            </a:pPr>
            <a:r>
              <a:rPr lang="bs-Latn-BA" dirty="0" smtClean="0"/>
              <a:t>Mekušaca (puževi isl.)</a:t>
            </a:r>
          </a:p>
          <a:p>
            <a:pPr>
              <a:buFont typeface="+mj-lt"/>
              <a:buAutoNum type="arabicPeriod"/>
            </a:pPr>
            <a:r>
              <a:rPr lang="bs-Latn-BA" dirty="0" smtClean="0"/>
              <a:t>Kopnene životinje koje se ne jedu i nemaju crvenu krv (pauci, rakovi, crvi...)</a:t>
            </a:r>
          </a:p>
          <a:p>
            <a:pPr>
              <a:buFont typeface="+mj-lt"/>
              <a:buAutoNum type="arabicPeriod"/>
            </a:pPr>
            <a:r>
              <a:rPr lang="bs-Latn-BA" dirty="0" smtClean="0"/>
              <a:t>Svih vodenih životinja (ribe, vodeni sisari...)</a:t>
            </a:r>
          </a:p>
          <a:p>
            <a:pPr>
              <a:buFont typeface="+mj-lt"/>
              <a:buAutoNum type="arabicPeriod"/>
            </a:pPr>
            <a:r>
              <a:rPr lang="bs-Latn-BA" dirty="0" smtClean="0"/>
              <a:t>Životinje koje nisu domaće, ali stanuju u kućama (mačka, zmija, miš...), osim divljih životinja iz porodice pasa.</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amond(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amond(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amond(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amond(in)">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diamond(in)">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033450"/>
          </a:xfrm>
        </p:spPr>
        <p:txBody>
          <a:bodyPr/>
          <a:lstStyle/>
          <a:p>
            <a:r>
              <a:rPr lang="bs-Latn-BA" dirty="0" smtClean="0"/>
              <a:t>Neka pitanja</a:t>
            </a:r>
            <a:endParaRPr lang="bs-Latn-BA" dirty="0"/>
          </a:p>
        </p:txBody>
      </p:sp>
      <p:sp>
        <p:nvSpPr>
          <p:cNvPr id="3" name="Content Placeholder 2"/>
          <p:cNvSpPr>
            <a:spLocks noGrp="1"/>
          </p:cNvSpPr>
          <p:nvPr>
            <p:ph idx="1"/>
          </p:nvPr>
        </p:nvSpPr>
        <p:spPr>
          <a:xfrm>
            <a:off x="508001" y="1714488"/>
            <a:ext cx="6447501" cy="4326875"/>
          </a:xfrm>
        </p:spPr>
        <p:txBody>
          <a:bodyPr>
            <a:normAutofit lnSpcReduction="10000"/>
          </a:bodyPr>
          <a:lstStyle/>
          <a:p>
            <a:r>
              <a:rPr lang="bs-Latn-BA" dirty="0" smtClean="0"/>
              <a:t>Kada bi neko ušao u bazen i našao u njemu malo vode, za koju sumnja da je nečista, da li mu je dozvoljeno uzeti abdest tom vodom?</a:t>
            </a:r>
          </a:p>
          <a:p>
            <a:pPr>
              <a:buNone/>
            </a:pPr>
            <a:r>
              <a:rPr lang="bs-Latn-BA" dirty="0" smtClean="0"/>
              <a:t>     - Da. Jer se voda u osnovi smatra čistom. Nećemo je ostaviti zbog sumnje da je u nju upala kakva nečist, sve dok ne preovlada mišljenje da je bila izložena nečistoći.</a:t>
            </a:r>
          </a:p>
          <a:p>
            <a:r>
              <a:rPr lang="bs-Latn-BA" dirty="0" smtClean="0"/>
              <a:t>Da li je dozvoljeno uzeti abdest vodom koja već korištena za uzimanje abdesta?</a:t>
            </a:r>
          </a:p>
          <a:p>
            <a:pPr>
              <a:buNone/>
            </a:pPr>
            <a:r>
              <a:rPr lang="bs-Latn-BA" dirty="0" smtClean="0"/>
              <a:t>     - Ne!</a:t>
            </a:r>
          </a:p>
          <a:p>
            <a:r>
              <a:rPr lang="bs-Latn-BA" dirty="0" smtClean="0"/>
              <a:t>  Da li je dozvoljeno uzeti abdest vodom koju je pio konj?</a:t>
            </a:r>
          </a:p>
          <a:p>
            <a:pPr>
              <a:buNone/>
            </a:pPr>
            <a:r>
              <a:rPr lang="bs-Latn-BA" dirty="0" smtClean="0"/>
              <a:t>     - Da, jer je konj životinja koja se jede.</a:t>
            </a:r>
          </a:p>
          <a:p>
            <a:r>
              <a:rPr lang="bs-Latn-BA" dirty="0" smtClean="0"/>
              <a:t>Da li je dozvoljeno uzeti abdest sokom?</a:t>
            </a:r>
          </a:p>
          <a:p>
            <a:pPr>
              <a:buNone/>
            </a:pPr>
            <a:r>
              <a:rPr lang="bs-Latn-BA" dirty="0" smtClean="0"/>
              <a:t>     -  Ne!</a:t>
            </a:r>
          </a:p>
          <a:p>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amond(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diamond(in)">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diamond(in)">
                                      <p:cBhvr>
                                        <p:cTn id="4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Vrste abdesta po dužnosti</a:t>
            </a:r>
            <a:endParaRPr lang="bs-Latn-BA" dirty="0"/>
          </a:p>
        </p:txBody>
      </p:sp>
      <p:sp>
        <p:nvSpPr>
          <p:cNvPr id="3" name="Content Placeholder 2"/>
          <p:cNvSpPr>
            <a:spLocks noGrp="1"/>
          </p:cNvSpPr>
          <p:nvPr>
            <p:ph idx="1"/>
          </p:nvPr>
        </p:nvSpPr>
        <p:spPr/>
        <p:txBody>
          <a:bodyPr/>
          <a:lstStyle/>
          <a:p>
            <a:r>
              <a:rPr lang="bs-Latn-BA" dirty="0" smtClean="0"/>
              <a:t>Farz </a:t>
            </a:r>
          </a:p>
          <a:p>
            <a:pPr>
              <a:buNone/>
            </a:pPr>
            <a:r>
              <a:rPr lang="bs-Latn-BA" dirty="0" smtClean="0"/>
              <a:t>     </a:t>
            </a:r>
            <a:r>
              <a:rPr lang="bs-Latn-BA" dirty="0" smtClean="0"/>
              <a:t>(radi namaza</a:t>
            </a:r>
            <a:r>
              <a:rPr lang="bs-Latn-BA" dirty="0" smtClean="0"/>
              <a:t>, sedžde tilavet, uzimanja Mushafa)</a:t>
            </a:r>
          </a:p>
          <a:p>
            <a:r>
              <a:rPr lang="bs-Latn-BA" dirty="0" smtClean="0"/>
              <a:t>Vadžib </a:t>
            </a:r>
          </a:p>
          <a:p>
            <a:pPr>
              <a:buNone/>
            </a:pPr>
            <a:r>
              <a:rPr lang="bs-Latn-BA" dirty="0" smtClean="0"/>
              <a:t>      </a:t>
            </a:r>
            <a:r>
              <a:rPr lang="bs-Latn-BA" dirty="0" smtClean="0"/>
              <a:t>(radi tavafa </a:t>
            </a:r>
            <a:r>
              <a:rPr lang="bs-Latn-BA" dirty="0" smtClean="0"/>
              <a:t>oko Kabe)</a:t>
            </a:r>
          </a:p>
          <a:p>
            <a:r>
              <a:rPr lang="bs-Latn-BA" dirty="0" smtClean="0"/>
              <a:t>Sunnet </a:t>
            </a:r>
          </a:p>
          <a:p>
            <a:pPr>
              <a:buNone/>
            </a:pPr>
            <a:r>
              <a:rPr lang="bs-Latn-BA" dirty="0" smtClean="0"/>
              <a:t>       (pred spavanje)</a:t>
            </a:r>
          </a:p>
          <a:p>
            <a:r>
              <a:rPr lang="bs-Latn-BA" dirty="0" smtClean="0"/>
              <a:t>Mustehab </a:t>
            </a:r>
          </a:p>
          <a:p>
            <a:pPr>
              <a:buNone/>
            </a:pPr>
            <a:r>
              <a:rPr lang="bs-Latn-BA" dirty="0" smtClean="0"/>
              <a:t>       (uzeti abdest na abdest, kada se pokajemo za neki grijeh, nakon nošenja mrtvaca, radi svakog namaskog vakta....)</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amond(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diamond(in)">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diamond(in)">
                                      <p:cBhvr>
                                        <p:cTn id="4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Uvjeti za valjanost abdesta</a:t>
            </a:r>
            <a:endParaRPr lang="bs-Latn-BA" dirty="0"/>
          </a:p>
        </p:txBody>
      </p:sp>
      <p:sp>
        <p:nvSpPr>
          <p:cNvPr id="3" name="Content Placeholder 2"/>
          <p:cNvSpPr>
            <a:spLocks noGrp="1"/>
          </p:cNvSpPr>
          <p:nvPr>
            <p:ph idx="1"/>
          </p:nvPr>
        </p:nvSpPr>
        <p:spPr/>
        <p:txBody>
          <a:bodyPr/>
          <a:lstStyle/>
          <a:p>
            <a:r>
              <a:rPr lang="bs-Latn-BA" dirty="0" smtClean="0"/>
              <a:t>Da se uzme čistom vodom za uzimanje abdesta</a:t>
            </a:r>
          </a:p>
          <a:p>
            <a:r>
              <a:rPr lang="bs-Latn-BA" dirty="0" smtClean="0"/>
              <a:t>Uklanjanje svega onoga što smeta da voda dopre do dijelova tijela koje je obavezno oprati (lak, masnoće...)</a:t>
            </a:r>
          </a:p>
          <a:p>
            <a:r>
              <a:rPr lang="bs-Latn-BA" dirty="0" smtClean="0"/>
              <a:t>Prestanak radnji koje kvare abdest (urin, hajz, nifas...)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Farzovi abdesta</a:t>
            </a:r>
            <a:endParaRPr lang="bs-Latn-BA" dirty="0"/>
          </a:p>
        </p:txBody>
      </p:sp>
      <p:sp>
        <p:nvSpPr>
          <p:cNvPr id="3" name="Content Placeholder 2"/>
          <p:cNvSpPr>
            <a:spLocks noGrp="1"/>
          </p:cNvSpPr>
          <p:nvPr>
            <p:ph idx="1"/>
          </p:nvPr>
        </p:nvSpPr>
        <p:spPr/>
        <p:txBody>
          <a:bodyPr/>
          <a:lstStyle/>
          <a:p>
            <a:r>
              <a:rPr lang="bs-Latn-BA" dirty="0" smtClean="0"/>
              <a:t>Pranje lica, od uha do uha, odakle je kosa nikla do ispod brade, jedanput</a:t>
            </a:r>
          </a:p>
          <a:p>
            <a:pPr>
              <a:buNone/>
            </a:pPr>
            <a:r>
              <a:rPr lang="bs-Latn-BA" dirty="0" smtClean="0"/>
              <a:t>     - ako čovjek ima gustu bradu, ispod koje se ne vidi koža, obavezan je oprati vanjski dio brade, dok onaj ko ima rijetku bradu, ispod koje se vidi koža, on će oprati tako što će voda doći do kože </a:t>
            </a:r>
          </a:p>
          <a:p>
            <a:r>
              <a:rPr lang="bs-Latn-BA" dirty="0" smtClean="0"/>
              <a:t>Pranje ruku do iza laktova, jedanput</a:t>
            </a:r>
          </a:p>
          <a:p>
            <a:r>
              <a:rPr lang="bs-Latn-BA" dirty="0" smtClean="0"/>
              <a:t>Potiranje četvrtine glave (prednji dio), jedanput</a:t>
            </a:r>
          </a:p>
          <a:p>
            <a:r>
              <a:rPr lang="bs-Latn-BA" dirty="0" smtClean="0"/>
              <a:t>Pranje nogu do iza članaka, jedanput</a:t>
            </a:r>
          </a:p>
          <a:p>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819136"/>
          </a:xfrm>
        </p:spPr>
        <p:txBody>
          <a:bodyPr/>
          <a:lstStyle/>
          <a:p>
            <a:r>
              <a:rPr lang="bs-Latn-BA" dirty="0" smtClean="0"/>
              <a:t>Sunneti abdesta</a:t>
            </a:r>
            <a:endParaRPr lang="bs-Latn-BA" dirty="0"/>
          </a:p>
        </p:txBody>
      </p:sp>
      <p:sp>
        <p:nvSpPr>
          <p:cNvPr id="3" name="Content Placeholder 2"/>
          <p:cNvSpPr>
            <a:spLocks noGrp="1"/>
          </p:cNvSpPr>
          <p:nvPr>
            <p:ph idx="1"/>
          </p:nvPr>
        </p:nvSpPr>
        <p:spPr>
          <a:xfrm>
            <a:off x="508001" y="1643050"/>
            <a:ext cx="6447501" cy="4398313"/>
          </a:xfrm>
        </p:spPr>
        <p:txBody>
          <a:bodyPr>
            <a:normAutofit/>
          </a:bodyPr>
          <a:lstStyle/>
          <a:p>
            <a:r>
              <a:rPr lang="bs-Latn-BA" dirty="0" smtClean="0"/>
              <a:t>Početi sa nijjetom</a:t>
            </a:r>
          </a:p>
          <a:p>
            <a:pPr>
              <a:buNone/>
            </a:pPr>
            <a:r>
              <a:rPr lang="bs-Latn-BA" sz="1400" dirty="0" smtClean="0">
                <a:solidFill>
                  <a:schemeClr val="tx2"/>
                </a:solidFill>
              </a:rPr>
              <a:t>     </a:t>
            </a:r>
            <a:r>
              <a:rPr lang="bs-Latn-BA" sz="1200" dirty="0" smtClean="0">
                <a:solidFill>
                  <a:schemeClr val="tx2"/>
                </a:solidFill>
              </a:rPr>
              <a:t>Šafija smatra da je nijjet farz, zbog riječi Poslanika a.s.: “Nema djela, osim uz nijjet.”</a:t>
            </a:r>
          </a:p>
          <a:p>
            <a:r>
              <a:rPr lang="bs-Latn-BA" dirty="0" smtClean="0"/>
              <a:t>Proučiti Bismillu</a:t>
            </a:r>
          </a:p>
          <a:p>
            <a:r>
              <a:rPr lang="bs-Latn-BA" dirty="0" smtClean="0"/>
              <a:t>Pranje ruku do iznad zglobova tri puta</a:t>
            </a:r>
          </a:p>
          <a:p>
            <a:r>
              <a:rPr lang="bs-Latn-BA" dirty="0" smtClean="0"/>
              <a:t>Korištenje misvaka (četkice za zube) kod pranja usta tri puta</a:t>
            </a:r>
          </a:p>
          <a:p>
            <a:r>
              <a:rPr lang="bs-Latn-BA" dirty="0" smtClean="0"/>
              <a:t>Pranje usta tri puta, svaki put obnavljajući vodu</a:t>
            </a:r>
          </a:p>
          <a:p>
            <a:r>
              <a:rPr lang="bs-Latn-BA" dirty="0" smtClean="0"/>
              <a:t>Pranje nosa sa ušmrkivanjem vode svakog puta</a:t>
            </a:r>
          </a:p>
          <a:p>
            <a:pPr>
              <a:buNone/>
            </a:pPr>
            <a:r>
              <a:rPr lang="bs-Latn-BA" dirty="0" smtClean="0"/>
              <a:t>    </a:t>
            </a:r>
            <a:r>
              <a:rPr lang="bs-Latn-BA" sz="1300" dirty="0" smtClean="0"/>
              <a:t>Talha b. Musafir prenosi od oca i svoga djeda, da je rekao: “Ušao sam  (kod Poslanika a.s.) kada je abdestio, a voda je curila sa lica brade po prsima, pa sam ga vidio kako razdvaja pranje usta od pranja nosa.”</a:t>
            </a:r>
          </a:p>
          <a:p>
            <a:r>
              <a:rPr lang="bs-Latn-BA" dirty="0" smtClean="0"/>
              <a:t>Proći prstima kroz gustu bradu</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amond(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diamond(in)">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diamond(in)">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diamond(in)">
                                      <p:cBhvr>
                                        <p:cTn id="5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Theme1">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Theme1</Template>
  <TotalTime>260</TotalTime>
  <Words>1182</Words>
  <Application>Microsoft Office PowerPoint</Application>
  <PresentationFormat>On-screen Show (4:3)</PresentationFormat>
  <Paragraphs>114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Trebuchet MS</vt:lpstr>
      <vt:lpstr>Wingdings 3</vt:lpstr>
      <vt:lpstr>Theme1</vt:lpstr>
      <vt:lpstr>Abdest</vt:lpstr>
      <vt:lpstr>Definicija abdesta</vt:lpstr>
      <vt:lpstr>Koja voda se smatra čistom za uzimanje abdesta?</vt:lpstr>
      <vt:lpstr>PowerPoint Presentation</vt:lpstr>
      <vt:lpstr>Neka pitanja</vt:lpstr>
      <vt:lpstr>Vrste abdesta po dužnosti</vt:lpstr>
      <vt:lpstr>Uvjeti za valjanost abdesta</vt:lpstr>
      <vt:lpstr>Farzovi abdesta</vt:lpstr>
      <vt:lpstr>Sunneti abdesta</vt:lpstr>
      <vt:lpstr>PowerPoint Presentation</vt:lpstr>
      <vt:lpstr>Mustehabi abdesta</vt:lpstr>
      <vt:lpstr>PowerPoint Presentation</vt:lpstr>
      <vt:lpstr>Mekruhi abdesta</vt:lpstr>
      <vt:lpstr>Šta kvari abdest?</vt:lpstr>
      <vt:lpstr>Šta ne kvari abdest?</vt:lpstr>
      <vt:lpstr>Neka pitanja</vt:lpstr>
      <vt:lpstr>Zadaća </vt:lpstr>
      <vt:lpstr>HVALA NA PAŽNJI!!!</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Abdest</dc:title>
  <dc:creator>Enes</dc:creator>
  <cp:lastModifiedBy>Enes</cp:lastModifiedBy>
  <cp:revision>33</cp:revision>
  <dcterms:created xsi:type="dcterms:W3CDTF">2019-09-19T07:38:19Z</dcterms:created>
  <dcterms:modified xsi:type="dcterms:W3CDTF">2021-09-28T15:17:07Z</dcterms:modified>
</cp:coreProperties>
</file>