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5" r:id="rId8"/>
    <p:sldId id="260" r:id="rId9"/>
    <p:sldId id="266" r:id="rId10"/>
    <p:sldId id="261" r:id="rId11"/>
    <p:sldId id="267" r:id="rId12"/>
    <p:sldId id="262" r:id="rId13"/>
    <p:sldId id="268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C5D4CA-2D6A-4CA1-AAF2-A8E4BEC40CC9}" type="datetimeFigureOut">
              <a:rPr lang="sr-Latn-CS" smtClean="0"/>
              <a:t>21.10.2020</a:t>
            </a:fld>
            <a:endParaRPr lang="bs-Latn-B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2BADAE-919D-459C-9655-7F2772BF1858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D4CA-2D6A-4CA1-AAF2-A8E4BEC40CC9}" type="datetimeFigureOut">
              <a:rPr lang="sr-Latn-CS" smtClean="0"/>
              <a:t>21.10.2020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DAE-919D-459C-9655-7F2772BF1858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D4CA-2D6A-4CA1-AAF2-A8E4BEC40CC9}" type="datetimeFigureOut">
              <a:rPr lang="sr-Latn-CS" smtClean="0"/>
              <a:t>21.10.2020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DAE-919D-459C-9655-7F2772BF1858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D4CA-2D6A-4CA1-AAF2-A8E4BEC40CC9}" type="datetimeFigureOut">
              <a:rPr lang="sr-Latn-CS" smtClean="0"/>
              <a:t>21.10.2020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DAE-919D-459C-9655-7F2772BF1858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D4CA-2D6A-4CA1-AAF2-A8E4BEC40CC9}" type="datetimeFigureOut">
              <a:rPr lang="sr-Latn-CS" smtClean="0"/>
              <a:t>21.10.2020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DAE-919D-459C-9655-7F2772BF1858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D4CA-2D6A-4CA1-AAF2-A8E4BEC40CC9}" type="datetimeFigureOut">
              <a:rPr lang="sr-Latn-CS" smtClean="0"/>
              <a:t>21.10.2020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DAE-919D-459C-9655-7F2772BF1858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D4CA-2D6A-4CA1-AAF2-A8E4BEC40CC9}" type="datetimeFigureOut">
              <a:rPr lang="sr-Latn-CS" smtClean="0"/>
              <a:t>21.10.2020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DAE-919D-459C-9655-7F2772BF1858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D4CA-2D6A-4CA1-AAF2-A8E4BEC40CC9}" type="datetimeFigureOut">
              <a:rPr lang="sr-Latn-CS" smtClean="0"/>
              <a:t>21.10.2020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DAE-919D-459C-9655-7F2772BF1858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D4CA-2D6A-4CA1-AAF2-A8E4BEC40CC9}" type="datetimeFigureOut">
              <a:rPr lang="sr-Latn-CS" smtClean="0"/>
              <a:t>21.10.2020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DAE-919D-459C-9655-7F2772BF1858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FC5D4CA-2D6A-4CA1-AAF2-A8E4BEC40CC9}" type="datetimeFigureOut">
              <a:rPr lang="sr-Latn-CS" smtClean="0"/>
              <a:t>21.10.2020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DAE-919D-459C-9655-7F2772BF1858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C5D4CA-2D6A-4CA1-AAF2-A8E4BEC40CC9}" type="datetimeFigureOut">
              <a:rPr lang="sr-Latn-CS" smtClean="0"/>
              <a:t>21.10.2020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2BADAE-919D-459C-9655-7F2772BF1858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FC5D4CA-2D6A-4CA1-AAF2-A8E4BEC40CC9}" type="datetimeFigureOut">
              <a:rPr lang="sr-Latn-CS" smtClean="0"/>
              <a:t>21.10.2020</a:t>
            </a:fld>
            <a:endParaRPr lang="bs-Latn-B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72BADAE-919D-459C-9655-7F2772BF1858}" type="slidenum">
              <a:rPr lang="bs-Latn-BA" smtClean="0"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6016" y="3611607"/>
            <a:ext cx="3742184" cy="1199704"/>
          </a:xfrm>
          <a:solidFill>
            <a:schemeClr val="tx1"/>
          </a:solidFill>
        </p:spPr>
        <p:txBody>
          <a:bodyPr/>
          <a:lstStyle/>
          <a:p>
            <a:r>
              <a:rPr lang="bs-Latn-BA" dirty="0" smtClean="0">
                <a:solidFill>
                  <a:schemeClr val="bg1"/>
                </a:solidFill>
              </a:rPr>
              <a:t>2. Lekcija (3. grupa)</a:t>
            </a:r>
            <a:endParaRPr lang="bs-Latn-BA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5008" y="6500834"/>
            <a:ext cx="3466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/>
              <a:t>Pripremio: Enes ef. Habibović</a:t>
            </a:r>
            <a:endParaRPr lang="bs-Latn-B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bs-Latn-BA" dirty="0" smtClean="0"/>
              <a:t>Osobine</a:t>
            </a:r>
            <a:r>
              <a:rPr lang="bs-Latn-BA" dirty="0" smtClean="0"/>
              <a:t> </a:t>
            </a:r>
            <a:r>
              <a:rPr lang="bs-Latn-BA" dirty="0" smtClean="0"/>
              <a:t>vjernika</a:t>
            </a:r>
            <a:endParaRPr lang="bs-Latn-B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s-Latn-BA" sz="1800" dirty="0" smtClean="0"/>
              <a:t>Dobrota je nešto što odgovara svima</a:t>
            </a:r>
          </a:p>
          <a:p>
            <a:r>
              <a:rPr lang="bs-Latn-BA" sz="1800" dirty="0" smtClean="0"/>
              <a:t>Dobrota je imati osjećaje za tuđe probleme</a:t>
            </a:r>
          </a:p>
          <a:p>
            <a:r>
              <a:rPr lang="bs-Latn-BA" sz="1800" dirty="0" smtClean="0"/>
              <a:t>Poslanik a.s. </a:t>
            </a:r>
            <a:r>
              <a:rPr lang="bs-Latn-BA" sz="1800" dirty="0"/>
              <a:t>k</a:t>
            </a:r>
            <a:r>
              <a:rPr lang="bs-Latn-BA" sz="1800" dirty="0" smtClean="0"/>
              <a:t>aže: „Vjernici su u </a:t>
            </a:r>
            <a:r>
              <a:rPr lang="bs-Latn-BA" sz="1800" dirty="0" smtClean="0"/>
              <a:t>svojoj međusobnoj </a:t>
            </a:r>
            <a:r>
              <a:rPr lang="bs-Latn-BA" sz="1800" dirty="0" smtClean="0"/>
              <a:t>ljubavi, milosti i blagosti poput jednog tijela: Ako jedan njegov organ oboli i svi ostali organi osjećaju bol i groznicu“</a:t>
            </a:r>
          </a:p>
          <a:p>
            <a:r>
              <a:rPr lang="bs-Latn-BA" sz="1800" dirty="0" smtClean="0"/>
              <a:t>Dobrota je sve ono što će poboljšati život ljudi oko nas</a:t>
            </a:r>
          </a:p>
          <a:p>
            <a:r>
              <a:rPr lang="bs-Latn-BA" sz="1800" dirty="0" smtClean="0"/>
              <a:t>Selam, osmjeh, sklonuti nešto sa puta, pomoć...</a:t>
            </a:r>
          </a:p>
          <a:p>
            <a:r>
              <a:rPr lang="bs-Latn-BA" sz="1800" dirty="0" smtClean="0"/>
              <a:t>Dobro je najbolje činiti prema svojim bližnjima</a:t>
            </a:r>
          </a:p>
          <a:p>
            <a:r>
              <a:rPr lang="bs-Latn-BA" sz="1800" dirty="0" smtClean="0"/>
              <a:t>Dobro se boljim vraća ili kako posiješ tako ćeš i požeti</a:t>
            </a:r>
          </a:p>
          <a:p>
            <a:r>
              <a:rPr lang="bs-Latn-BA" sz="1800" dirty="0" smtClean="0"/>
              <a:t>Činite ljudima dobro, ako uzvrate dobrom pokazali </a:t>
            </a:r>
            <a:r>
              <a:rPr lang="bs-Latn-BA" sz="1800" dirty="0" smtClean="0"/>
              <a:t>su svoju vrijednost</a:t>
            </a:r>
            <a:r>
              <a:rPr lang="bs-Latn-BA" sz="1800" dirty="0" smtClean="0"/>
              <a:t>, ako uzvrate lošim pokazali su svoju bezvrijednost, pri tom ne okrnjivši tvoju vrijednost</a:t>
            </a:r>
          </a:p>
          <a:p>
            <a:r>
              <a:rPr lang="bs-Latn-BA" sz="1800" dirty="0" smtClean="0"/>
              <a:t>Dva prijatelja kao primjer dobrote i osjećaja prema drugima </a:t>
            </a:r>
          </a:p>
          <a:p>
            <a:endParaRPr lang="bs-Latn-BA" sz="1800" dirty="0" smtClean="0"/>
          </a:p>
          <a:p>
            <a:pPr marL="109728" indent="0">
              <a:buNone/>
            </a:pPr>
            <a:endParaRPr lang="bs-Latn-BA" sz="1800" dirty="0" smtClean="0"/>
          </a:p>
          <a:p>
            <a:endParaRPr lang="bs-Latn-BA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s-Latn-BA" dirty="0" smtClean="0"/>
              <a:t>Dobrota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104752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s-Latn-BA" sz="1800" dirty="0" smtClean="0"/>
              <a:t>Ustrajnost označava ostanak na putu islama bez ikakvog skretanja, krivudanja, odstupanja...</a:t>
            </a:r>
          </a:p>
          <a:p>
            <a:r>
              <a:rPr lang="bs-Latn-BA" sz="1800" dirty="0" smtClean="0"/>
              <a:t>Svoje vjerovanje potvrđujemo ustrajnim vršenjem islamskih dužnosti, i odbacivanjem onoga što je zabranjeno</a:t>
            </a:r>
          </a:p>
          <a:p>
            <a:r>
              <a:rPr lang="bs-Latn-BA" sz="1800" dirty="0" smtClean="0"/>
              <a:t>Poslanik a.s.rekao</a:t>
            </a:r>
            <a:r>
              <a:rPr lang="bs-Latn-BA" sz="1800" dirty="0"/>
              <a:t>:</a:t>
            </a:r>
            <a:r>
              <a:rPr lang="bs-Latn-BA" sz="1800" b="1" dirty="0"/>
              <a:t> </a:t>
            </a:r>
            <a:r>
              <a:rPr lang="bs-Latn-BA" sz="1800" dirty="0"/>
              <a:t>"Činite onoli­ko koliko možete, jer tako mi Al­laha, Allahu neće dosaditi da vas nagrađuje sve dok vam ne dosa­di da činite dobro. Ustinu je Allahu naj­draže ono (dobro) djelo u čijem izvršava­nju čovjek ustraje, makar bilo malo</a:t>
            </a:r>
            <a:r>
              <a:rPr lang="bs-Latn-BA" sz="1800" dirty="0" smtClean="0"/>
              <a:t>.”</a:t>
            </a:r>
          </a:p>
          <a:p>
            <a:r>
              <a:rPr lang="bs-Latn-BA" sz="1800" dirty="0" smtClean="0"/>
              <a:t>Jedan od ashaba je pitao Poslanika a.s.: „ Allahov Poslaniče, reci mi nešto o islamu, o čemu poslije tebe više nikoga neću morati pitati?“ Poslanik a.s. </a:t>
            </a:r>
            <a:r>
              <a:rPr lang="bs-Latn-BA" sz="1800" dirty="0"/>
              <a:t>r</a:t>
            </a:r>
            <a:r>
              <a:rPr lang="bs-Latn-BA" sz="1800" dirty="0" smtClean="0"/>
              <a:t>eče: „Reci: Vjerujem u Allaha, i ustraj u tome.“</a:t>
            </a:r>
          </a:p>
          <a:p>
            <a:r>
              <a:rPr lang="bs-Latn-BA" sz="1800" dirty="0" smtClean="0"/>
              <a:t>Ebu Bekr kao primjer ustrajnosti u dobru</a:t>
            </a:r>
          </a:p>
          <a:p>
            <a:endParaRPr lang="bs-Latn-BA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s-Latn-BA" dirty="0"/>
              <a:t>U</a:t>
            </a:r>
            <a:r>
              <a:rPr lang="bs-Latn-BA" dirty="0" smtClean="0"/>
              <a:t>strajnost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19224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s-Latn-BA" sz="1800" dirty="0" smtClean="0"/>
              <a:t>Allah ima 99 lijepih imena i onaj ko ih nauči i primijeni u svom životu ući će u džennet</a:t>
            </a:r>
          </a:p>
          <a:p>
            <a:r>
              <a:rPr lang="bs-Latn-BA" sz="1800" dirty="0" smtClean="0"/>
              <a:t>Jedno od Allahovih lijepih imena su: Er-Rahman – Milostivi, Er-Rahim – Samilosni, </a:t>
            </a:r>
            <a:r>
              <a:rPr lang="bs-Latn-BA" sz="1800" dirty="0" smtClean="0"/>
              <a:t>El-Gaffar - Onaj </a:t>
            </a:r>
            <a:r>
              <a:rPr lang="bs-Latn-BA" sz="1800" dirty="0"/>
              <a:t>K</a:t>
            </a:r>
            <a:r>
              <a:rPr lang="bs-Latn-BA" sz="1800" dirty="0" smtClean="0"/>
              <a:t>oji </a:t>
            </a:r>
            <a:r>
              <a:rPr lang="bs-Latn-BA" sz="1800" dirty="0" smtClean="0"/>
              <a:t>prašta</a:t>
            </a:r>
          </a:p>
          <a:p>
            <a:r>
              <a:rPr lang="bs-Latn-BA" sz="1800" dirty="0" smtClean="0"/>
              <a:t>Samilost i praštanje </a:t>
            </a:r>
            <a:r>
              <a:rPr lang="bs-Latn-BA" sz="1800" dirty="0" smtClean="0"/>
              <a:t>su </a:t>
            </a:r>
            <a:r>
              <a:rPr lang="bs-Latn-BA" sz="1800" dirty="0" smtClean="0"/>
              <a:t>osobine koje imaju samo veliki ljudi</a:t>
            </a:r>
          </a:p>
          <a:p>
            <a:r>
              <a:rPr lang="bs-Latn-BA" sz="1800" dirty="0" smtClean="0"/>
              <a:t>Poslanik a.s. </a:t>
            </a:r>
            <a:r>
              <a:rPr lang="bs-Latn-BA" sz="1800" dirty="0" smtClean="0"/>
              <a:t>je </a:t>
            </a:r>
            <a:r>
              <a:rPr lang="bs-Latn-BA" sz="1800" dirty="0" smtClean="0"/>
              <a:t>rekao: „Prema samilosnim Allah je milostiv. Smilujte se onima koji su na Zemlji, vama će se smilovati onaj Onaj Koji je na nebu.“</a:t>
            </a:r>
          </a:p>
          <a:p>
            <a:r>
              <a:rPr lang="bs-Latn-BA" sz="1800" dirty="0" smtClean="0"/>
              <a:t>Musliman </a:t>
            </a:r>
            <a:r>
              <a:rPr lang="bs-Latn-BA" sz="1800" dirty="0" smtClean="0"/>
              <a:t>prašta, </a:t>
            </a:r>
            <a:r>
              <a:rPr lang="bs-Latn-BA" sz="1800" dirty="0" smtClean="0"/>
              <a:t>jer očekuje da i njemu bude oprošteno, </a:t>
            </a:r>
            <a:r>
              <a:rPr lang="bs-Latn-BA" sz="1800" dirty="0" smtClean="0"/>
              <a:t>musliman </a:t>
            </a:r>
            <a:r>
              <a:rPr lang="bs-Latn-BA" sz="1800" dirty="0" smtClean="0"/>
              <a:t>je samilostan, jer očekuje da se i njemu milost ukaže</a:t>
            </a:r>
          </a:p>
          <a:p>
            <a:r>
              <a:rPr lang="bs-Latn-BA" sz="1800" dirty="0" smtClean="0"/>
              <a:t>Opisujući </a:t>
            </a:r>
            <a:r>
              <a:rPr lang="bs-Latn-BA" sz="1800" dirty="0" smtClean="0"/>
              <a:t>razloge svog poslanstva Poslanik a.s. </a:t>
            </a:r>
            <a:r>
              <a:rPr lang="bs-Latn-BA" sz="1800" dirty="0"/>
              <a:t>k</a:t>
            </a:r>
            <a:r>
              <a:rPr lang="bs-Latn-BA" sz="1800" dirty="0" smtClean="0"/>
              <a:t>aže da je poslan kao milost</a:t>
            </a:r>
          </a:p>
          <a:p>
            <a:r>
              <a:rPr lang="bs-Latn-BA" sz="1800" dirty="0" smtClean="0"/>
              <a:t>Mnogo je primjera samilosti iz života Poslanika a.s., a najupečatljivi primjer je posjeta Taifu</a:t>
            </a:r>
          </a:p>
          <a:p>
            <a:endParaRPr lang="bs-Latn-BA" sz="1800" dirty="0" smtClean="0"/>
          </a:p>
          <a:p>
            <a:endParaRPr lang="bs-Latn-BA" sz="1800" dirty="0" smtClean="0"/>
          </a:p>
          <a:p>
            <a:endParaRPr lang="bs-Latn-B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s-Latn-BA" dirty="0" smtClean="0"/>
              <a:t>Samilost i praštanje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932591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bs-Latn-BA" dirty="0" smtClean="0">
                <a:solidFill>
                  <a:schemeClr val="bg1"/>
                </a:solidFill>
              </a:rPr>
              <a:t>HVALA NA PAŽNJI!!!</a:t>
            </a:r>
            <a:endParaRPr lang="bs-Latn-B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177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s-Latn-BA" sz="1800" dirty="0" smtClean="0"/>
              <a:t>Ihsan je stalna svijest o Allahu dž.š. koja podrazumijeva da obožavamo Allaha kao da ga vidimo, jer ako mi njega ne vidimo on nas vidi</a:t>
            </a:r>
          </a:p>
          <a:p>
            <a:r>
              <a:rPr lang="bs-Latn-BA" sz="1800" dirty="0" smtClean="0"/>
              <a:t>Suština pobožnosti i bogobojaznosti je u čuvanju od harama i sumnjivih </a:t>
            </a:r>
            <a:r>
              <a:rPr lang="bs-Latn-BA" sz="1800" dirty="0" smtClean="0"/>
              <a:t>stvari</a:t>
            </a:r>
            <a:r>
              <a:rPr lang="bs-Latn-BA" sz="1800" dirty="0" smtClean="0"/>
              <a:t>, te </a:t>
            </a:r>
            <a:r>
              <a:rPr lang="bs-Latn-BA" sz="1800" dirty="0" smtClean="0"/>
              <a:t>svođenju računa </a:t>
            </a:r>
            <a:r>
              <a:rPr lang="bs-Latn-BA" sz="1800" dirty="0" smtClean="0"/>
              <a:t>sa samim sobom nakon svakog učinjenog djela</a:t>
            </a:r>
          </a:p>
          <a:p>
            <a:r>
              <a:rPr lang="bs-Latn-BA" sz="1800" dirty="0" smtClean="0"/>
              <a:t>Poslanik a.s. je rekao: „Čuvaj se harama bit ćeš najpobožniji čovjek“</a:t>
            </a:r>
          </a:p>
          <a:p>
            <a:r>
              <a:rPr lang="hr-HR" sz="1800" dirty="0"/>
              <a:t>Ibn Kesir je rekao: “Ispuniti obaveze prema Allahu i suzdržati se, to je stvarnost straha</a:t>
            </a:r>
            <a:r>
              <a:rPr lang="hr-HR" sz="1800" dirty="0" smtClean="0"/>
              <a:t>.“</a:t>
            </a:r>
          </a:p>
          <a:p>
            <a:r>
              <a:rPr lang="hr-HR" sz="1800" dirty="0" smtClean="0"/>
              <a:t>Ovo svojstvo čuva čovjeka od svih negativnih postupaka i podstiče čovjeka na ibadeti i pokornost Allahu dž.š.</a:t>
            </a:r>
          </a:p>
          <a:p>
            <a:r>
              <a:rPr lang="hr-HR" sz="1800" dirty="0"/>
              <a:t>Poslanik a.s</a:t>
            </a:r>
            <a:r>
              <a:rPr lang="hr-HR" sz="1800" dirty="0" smtClean="0"/>
              <a:t>. je </a:t>
            </a:r>
            <a:r>
              <a:rPr lang="hr-HR" sz="1800" dirty="0"/>
              <a:t>rekao: "Boj se Allaha gdje god bio</a:t>
            </a:r>
            <a:r>
              <a:rPr lang="hr-HR" sz="1800" dirty="0" smtClean="0"/>
              <a:t>!“</a:t>
            </a:r>
          </a:p>
          <a:p>
            <a:r>
              <a:rPr lang="hr-HR" sz="1800" dirty="0" smtClean="0"/>
              <a:t>Jusuf a.s. je pravi primjer bogobojaznosti</a:t>
            </a:r>
          </a:p>
          <a:p>
            <a:endParaRPr lang="bs-Latn-BA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s-Latn-BA" dirty="0" smtClean="0"/>
              <a:t>Pobožnost i bogobojaznost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855137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bs-Latn-BA" sz="1700" dirty="0" smtClean="0"/>
              <a:t>Iskrenost je temeljno svojstvo vjernika koje podrazumijeva ispoljavanje vjere i činjenje dobra isključivo u ime Allaha</a:t>
            </a:r>
          </a:p>
          <a:p>
            <a:r>
              <a:rPr lang="bs-Latn-BA" sz="1700" dirty="0" smtClean="0"/>
              <a:t>Samo ona djela koja su iskreno učinjena u ime Allaha dž.š. </a:t>
            </a:r>
            <a:r>
              <a:rPr lang="bs-Latn-BA" sz="1700" dirty="0"/>
              <a:t>ć</a:t>
            </a:r>
            <a:r>
              <a:rPr lang="bs-Latn-BA" sz="1700" dirty="0" smtClean="0"/>
              <a:t>e biti primljena i za njih ćemo biti nagrađeni</a:t>
            </a:r>
          </a:p>
          <a:p>
            <a:r>
              <a:rPr lang="bs-Latn-BA" sz="1700" dirty="0" smtClean="0"/>
              <a:t>Iskrenost u riječima uvodi čovjeka u iskrenost u djelima i isparavnost u postupcima</a:t>
            </a:r>
          </a:p>
          <a:p>
            <a:r>
              <a:rPr lang="hr-HR" sz="1700" dirty="0"/>
              <a:t>Poslanik a.s. kaže: „Zaista se djela cijene prema namjerama; i svakom čovjeku pripada ono što je naumio</a:t>
            </a:r>
            <a:r>
              <a:rPr lang="hr-HR" sz="1700" dirty="0" smtClean="0"/>
              <a:t>!“</a:t>
            </a:r>
          </a:p>
          <a:p>
            <a:r>
              <a:rPr lang="bs-Latn-BA" sz="1700" dirty="0" smtClean="0"/>
              <a:t>Iskrenost pretvara malo djelo u veliko, a neiskrenost veliko djelo u ništa</a:t>
            </a:r>
          </a:p>
          <a:p>
            <a:r>
              <a:rPr lang="bs-Latn-BA" sz="1700" dirty="0" smtClean="0"/>
              <a:t>Poslanik </a:t>
            </a:r>
            <a:r>
              <a:rPr lang="bs-Latn-BA" sz="1700" dirty="0"/>
              <a:t>a.s. rekao: “Allah dž.š. Je odredio dobra i loša djela, zatim to objasnio, pa ko bude odlučio da učini dobro djelo, zatim ga ne učini (bude spriječen) Allah mu to djelo u cjelosti upisuje kao da ga je učinio, a ako odluči učiniti dobro djelo, pa ga i učini, Allah mu ga upisuje deset do sedam stotina puta, pa čak i više. A ako zaželi učiniti neko loše djelo, pa ga ne učini, Allah mu upisuje jedno dobro djelo, a ako zaželi učiniti neko loše djelo, pa ga i učini, Allah mu upisuje jedno loše </a:t>
            </a:r>
            <a:r>
              <a:rPr lang="bs-Latn-BA" sz="1700" dirty="0" smtClean="0"/>
              <a:t>djelo.”</a:t>
            </a:r>
          </a:p>
          <a:p>
            <a:r>
              <a:rPr lang="bs-Latn-BA" sz="1700" dirty="0" smtClean="0"/>
              <a:t>Primjer iskrenosti: Jezid i Ma‘na</a:t>
            </a:r>
          </a:p>
          <a:p>
            <a:endParaRPr lang="bs-Latn-BA" sz="17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s-Latn-BA" dirty="0" smtClean="0"/>
              <a:t>Iskrenost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654644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s-Latn-BA" sz="1800" dirty="0" smtClean="0"/>
              <a:t>Sve što je Allah stvorio ima svoja prava, a pravednost je poštivanje i uvažavanje tuđih prava</a:t>
            </a:r>
          </a:p>
          <a:p>
            <a:r>
              <a:rPr lang="bs-Latn-BA" sz="1800" dirty="0" smtClean="0"/>
              <a:t>Od vjernika se traži da uvijek bude pravedan i da nikada ne ugrožava prava drugih ma ko bio on (insan/hajvan, vjernik/nevjernik)</a:t>
            </a:r>
          </a:p>
          <a:p>
            <a:r>
              <a:rPr lang="bs-Latn-BA" sz="1800" dirty="0" smtClean="0"/>
              <a:t>Mržanja koju osjećamo prema drugim ljudima ne smije biti razlog da budemo nepravedni prema njima</a:t>
            </a:r>
          </a:p>
          <a:p>
            <a:r>
              <a:rPr lang="bs-Latn-BA" sz="1800" dirty="0" smtClean="0"/>
              <a:t>Allah dž.š. </a:t>
            </a:r>
            <a:r>
              <a:rPr lang="bs-Latn-BA" sz="1800" dirty="0"/>
              <a:t>k</a:t>
            </a:r>
            <a:r>
              <a:rPr lang="bs-Latn-BA" sz="1800" dirty="0" smtClean="0"/>
              <a:t>aže: „Allah zahtijeva da se svačije pravo poštuje, dobro čini, i da se bližnjima udjeljuje, i razvrat i sve što je odvratno zabranjuje; da pouku primite, On vas savjetuje“</a:t>
            </a:r>
          </a:p>
          <a:p>
            <a:r>
              <a:rPr lang="bs-Latn-BA" sz="1800" dirty="0"/>
              <a:t>„Allah će potpomoći pravednu državu makar bila nevjernička, ali neće pomoći nepravednu državu makar bila muslimanska</a:t>
            </a:r>
            <a:r>
              <a:rPr lang="bs-Latn-BA" sz="1800" dirty="0" smtClean="0"/>
              <a:t>”</a:t>
            </a:r>
          </a:p>
          <a:p>
            <a:r>
              <a:rPr lang="bs-Latn-BA" sz="1800" dirty="0" smtClean="0"/>
              <a:t>Omer kao primjer pravednosti</a:t>
            </a:r>
          </a:p>
          <a:p>
            <a:endParaRPr lang="bs-Latn-BA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s-Latn-BA" dirty="0" smtClean="0"/>
              <a:t>Pravednost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41793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7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7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7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7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s-Latn-BA" sz="1800" dirty="0" smtClean="0"/>
              <a:t>Vjera koju je Allah dž.š. objavljivao od Adema a.s. do Muhammmeda a.s.  </a:t>
            </a:r>
            <a:r>
              <a:rPr lang="bs-Latn-BA" sz="1800" dirty="0"/>
              <a:t>n</a:t>
            </a:r>
            <a:r>
              <a:rPr lang="bs-Latn-BA" sz="1800" dirty="0" smtClean="0"/>
              <a:t>aziva se islam</a:t>
            </a:r>
          </a:p>
          <a:p>
            <a:r>
              <a:rPr lang="bs-Latn-BA" sz="1800" dirty="0" smtClean="0"/>
              <a:t>Islam znači potpunu predanost, pokornost, poslušnost, poniznost Allahu dž.š. bez imalo suprostavljanja</a:t>
            </a:r>
          </a:p>
          <a:p>
            <a:r>
              <a:rPr lang="bs-Latn-BA" sz="1800" dirty="0" smtClean="0"/>
              <a:t>Predanost Allahu dž.š. se manifestuje kroz vjerovanje, izvršavanje islamskih dužnosti i lijepo ponašanje</a:t>
            </a:r>
          </a:p>
          <a:p>
            <a:r>
              <a:rPr lang="bs-Latn-BA" sz="1800" dirty="0" smtClean="0"/>
              <a:t>Cilj islama je odvratiti ljude od robovanja stvorenjima, ambicijama i strastima, i usmjeriti robovanje isključivo prema Allahu dž.š.</a:t>
            </a:r>
          </a:p>
          <a:p>
            <a:r>
              <a:rPr lang="bs-Latn-BA" sz="1800" dirty="0" smtClean="0"/>
              <a:t>Sve što u životu radimo ubraja se u predanost Allahu dž.š. </a:t>
            </a:r>
            <a:r>
              <a:rPr lang="bs-Latn-BA" sz="1800" dirty="0"/>
              <a:t>p</a:t>
            </a:r>
            <a:r>
              <a:rPr lang="bs-Latn-BA" sz="1800" dirty="0" smtClean="0"/>
              <a:t>od uslovom da su te radnje u skladu sa Božijim zakonom, da smo bogobojazni i da to radimo isključivo radi Allahovog zadovoljstva</a:t>
            </a:r>
          </a:p>
          <a:p>
            <a:r>
              <a:rPr lang="bs-Latn-BA" sz="1800" dirty="0" smtClean="0"/>
              <a:t>Muhammed a.s. je najbolji primjer predanost Allahu dž.š.</a:t>
            </a:r>
          </a:p>
          <a:p>
            <a:endParaRPr lang="bs-Latn-BA" sz="1800" dirty="0" smtClean="0"/>
          </a:p>
          <a:p>
            <a:endParaRPr lang="bs-Latn-BA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s-Latn-BA" dirty="0" smtClean="0"/>
              <a:t>Predanost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54803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s-Latn-BA" sz="1800" dirty="0" smtClean="0"/>
              <a:t>Strpljivostt je dostojanstveno i hrabro podnošenje životnih neprijatnost i neugodnosti, i nepadanje u strah i nemir prilikom nesreća i nelagoda</a:t>
            </a:r>
          </a:p>
          <a:p>
            <a:r>
              <a:rPr lang="bs-Latn-BA" sz="1800" dirty="0" smtClean="0"/>
              <a:t>Strpljivost je jedno od najjačih oružja muslimana sa </a:t>
            </a:r>
            <a:r>
              <a:rPr lang="bs-Latn-BA" sz="1800" dirty="0" smtClean="0"/>
              <a:t>kojim ide </a:t>
            </a:r>
            <a:r>
              <a:rPr lang="bs-Latn-BA" sz="1800" dirty="0" smtClean="0"/>
              <a:t>kroz životna iskušenja</a:t>
            </a:r>
          </a:p>
          <a:p>
            <a:r>
              <a:rPr lang="bs-Latn-BA" sz="1800" dirty="0" smtClean="0"/>
              <a:t>Što je čovjek bolji, što njegova vjera bude jača, to će ga veća islušenja pogađati</a:t>
            </a:r>
          </a:p>
          <a:p>
            <a:r>
              <a:rPr lang="bs-Latn-BA" sz="1800" dirty="0" smtClean="0"/>
              <a:t>Poslanik a.s. </a:t>
            </a:r>
            <a:r>
              <a:rPr lang="bs-Latn-BA" sz="1800" dirty="0"/>
              <a:t>k</a:t>
            </a:r>
            <a:r>
              <a:rPr lang="bs-Latn-BA" sz="1800" dirty="0" smtClean="0"/>
              <a:t>aže: „Čudno je stanje vjernika, sve što mu se desi dobro mu je, i to samo </a:t>
            </a:r>
            <a:r>
              <a:rPr lang="bs-Latn-BA" sz="1800" dirty="0" smtClean="0"/>
              <a:t>vjerniku, </a:t>
            </a:r>
            <a:r>
              <a:rPr lang="bs-Latn-BA" sz="1800" dirty="0" smtClean="0"/>
              <a:t>nikom drugom. Ako ga zadesi kakva sreća, zahvali se i bude mu dobro; ako ga zadesi kakva nesreća strpi se, pa mu, opet, bude dobro.“</a:t>
            </a:r>
          </a:p>
          <a:p>
            <a:r>
              <a:rPr lang="bs-Latn-BA" sz="1800" dirty="0" smtClean="0"/>
              <a:t>Ako se ne može riješiti nema razloga nervirati se, a ako se može riješiti uzalud se nerviraš</a:t>
            </a:r>
          </a:p>
          <a:p>
            <a:pPr marL="109728" indent="0">
              <a:buNone/>
            </a:pPr>
            <a:endParaRPr lang="bs-Latn-BA" sz="1800" dirty="0" smtClean="0"/>
          </a:p>
          <a:p>
            <a:endParaRPr lang="bs-Latn-B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s-Latn-BA" dirty="0" smtClean="0"/>
              <a:t>Strpljivost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849723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s-Latn-BA" sz="1800" dirty="0"/>
              <a:t>Postoje ti vrste strpljivosti:</a:t>
            </a:r>
          </a:p>
          <a:p>
            <a:pPr marL="109728" indent="0">
              <a:buNone/>
            </a:pPr>
            <a:r>
              <a:rPr lang="bs-Latn-BA" sz="1800" dirty="0"/>
              <a:t>- </a:t>
            </a:r>
            <a:r>
              <a:rPr lang="bs-Latn-BA" sz="1800" b="1" dirty="0"/>
              <a:t>Strpljivost u pokornosti </a:t>
            </a:r>
            <a:r>
              <a:rPr lang="bs-Latn-BA" sz="1800" dirty="0"/>
              <a:t>– ustrajnost u dobrim djelima i ibadetima</a:t>
            </a:r>
          </a:p>
          <a:p>
            <a:pPr>
              <a:buFontTx/>
              <a:buChar char="-"/>
            </a:pPr>
            <a:r>
              <a:rPr lang="bs-Latn-BA" sz="1800" b="1" dirty="0"/>
              <a:t>Strpljivost u iskušenju </a:t>
            </a:r>
            <a:r>
              <a:rPr lang="bs-Latn-BA" sz="1800" dirty="0"/>
              <a:t>– podnošenje svega što nam je Allah odredio</a:t>
            </a:r>
          </a:p>
          <a:p>
            <a:pPr>
              <a:buFontTx/>
              <a:buChar char="-"/>
            </a:pPr>
            <a:r>
              <a:rPr lang="bs-Latn-BA" sz="1800" b="1" dirty="0"/>
              <a:t>Strpljivost u odnosu s ljudima </a:t>
            </a:r>
            <a:r>
              <a:rPr lang="bs-Latn-BA" sz="1800" dirty="0"/>
              <a:t>– podnošenje uvreda i ružnih dijela od ljudi</a:t>
            </a:r>
          </a:p>
          <a:p>
            <a:r>
              <a:rPr lang="bs-Latn-BA" sz="1800" dirty="0"/>
              <a:t>Tri radosti očekuju strpljive ljude: </a:t>
            </a:r>
          </a:p>
          <a:p>
            <a:pPr>
              <a:buFontTx/>
              <a:buChar char="-"/>
            </a:pPr>
            <a:r>
              <a:rPr lang="bs-Latn-BA" sz="1800" dirty="0"/>
              <a:t>Bit će im oprošteno</a:t>
            </a:r>
          </a:p>
          <a:p>
            <a:pPr>
              <a:buFontTx/>
              <a:buChar char="-"/>
            </a:pPr>
            <a:r>
              <a:rPr lang="bs-Latn-BA" sz="1800" dirty="0"/>
              <a:t>Allah će im se smilovati</a:t>
            </a:r>
          </a:p>
          <a:p>
            <a:pPr>
              <a:buFontTx/>
              <a:buChar char="-"/>
            </a:pPr>
            <a:r>
              <a:rPr lang="bs-Latn-BA" sz="1800" dirty="0"/>
              <a:t>Sigurno su na pravom </a:t>
            </a:r>
            <a:r>
              <a:rPr lang="bs-Latn-BA" sz="1800" dirty="0" smtClean="0"/>
              <a:t>putu</a:t>
            </a:r>
          </a:p>
          <a:p>
            <a:r>
              <a:rPr lang="bs-Latn-BA" sz="1800" dirty="0" smtClean="0"/>
              <a:t>Ejub </a:t>
            </a:r>
            <a:r>
              <a:rPr lang="bs-Latn-BA" sz="1800" dirty="0" smtClean="0"/>
              <a:t>a.s. </a:t>
            </a:r>
            <a:r>
              <a:rPr lang="bs-Latn-BA" sz="1800" dirty="0"/>
              <a:t>j</a:t>
            </a:r>
            <a:r>
              <a:rPr lang="bs-Latn-BA" sz="1800" dirty="0" smtClean="0"/>
              <a:t>e najbolji primjer strpljivosti</a:t>
            </a:r>
            <a:endParaRPr lang="bs-Latn-BA" sz="1800" dirty="0"/>
          </a:p>
          <a:p>
            <a:pPr marL="109728" indent="0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0811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s-Latn-BA" sz="1800" dirty="0" smtClean="0"/>
              <a:t>Istinoljubivost je ljudska osobina koja podrazumijeva isticanje istine i ljubavi prema njoj</a:t>
            </a:r>
          </a:p>
          <a:p>
            <a:r>
              <a:rPr lang="bs-Latn-BA" sz="1800" dirty="0" smtClean="0"/>
              <a:t>Istinoljubivost musliman ne gleda </a:t>
            </a:r>
            <a:r>
              <a:rPr lang="bs-Latn-BA" sz="1800" dirty="0" smtClean="0"/>
              <a:t>samo kao </a:t>
            </a:r>
            <a:r>
              <a:rPr lang="bs-Latn-BA" sz="1800" dirty="0" smtClean="0"/>
              <a:t>lijepu osobinu, već kao sastavni dio svog vjerovanja</a:t>
            </a:r>
          </a:p>
          <a:p>
            <a:r>
              <a:rPr lang="bs-Latn-BA" sz="1800" dirty="0" smtClean="0"/>
              <a:t>Musliman treba istinu govoriti čak i onda kada je ona protiv njega, njegove porodice, rodbine, prijatelja...</a:t>
            </a:r>
          </a:p>
          <a:p>
            <a:r>
              <a:rPr lang="bs-Latn-BA" sz="1800" dirty="0" smtClean="0"/>
              <a:t>Poslanik a.s. </a:t>
            </a:r>
            <a:r>
              <a:rPr lang="bs-Latn-BA" sz="1800" dirty="0"/>
              <a:t>k</a:t>
            </a:r>
            <a:r>
              <a:rPr lang="bs-Latn-BA" sz="1800" dirty="0" smtClean="0"/>
              <a:t>aže: „Reci istinu, pa makar i gorka bila.“</a:t>
            </a:r>
          </a:p>
          <a:p>
            <a:r>
              <a:rPr lang="bs-Latn-BA" sz="1800" dirty="0" smtClean="0"/>
              <a:t>Musliman ne smije lagati, osim u tri slučaja: </a:t>
            </a:r>
          </a:p>
          <a:p>
            <a:pPr>
              <a:buFontTx/>
              <a:buChar char="-"/>
            </a:pPr>
            <a:r>
              <a:rPr lang="bs-Latn-BA" sz="1800" dirty="0" smtClean="0"/>
              <a:t>U nuždi (rat, da bi spasili život...)</a:t>
            </a:r>
          </a:p>
          <a:p>
            <a:pPr>
              <a:buFontTx/>
              <a:buChar char="-"/>
            </a:pPr>
            <a:r>
              <a:rPr lang="bs-Latn-BA" sz="1800" dirty="0" smtClean="0"/>
              <a:t>Da bi pomirili dva čovjeka</a:t>
            </a:r>
          </a:p>
          <a:p>
            <a:pPr>
              <a:buFontTx/>
              <a:buChar char="-"/>
            </a:pPr>
            <a:r>
              <a:rPr lang="bs-Latn-BA" sz="1800" dirty="0" smtClean="0"/>
              <a:t>Sitne laži među supružnicima</a:t>
            </a:r>
          </a:p>
          <a:p>
            <a:r>
              <a:rPr lang="bs-Latn-BA" sz="1800" dirty="0" smtClean="0"/>
              <a:t>Poslanik je zabranio laž, čak i u šali</a:t>
            </a:r>
          </a:p>
          <a:p>
            <a:r>
              <a:rPr lang="bs-Latn-BA" sz="1800" dirty="0" smtClean="0"/>
              <a:t>Muhammed a.s. (Es-Siddik) je najbolji primjer istinoljubivosti</a:t>
            </a:r>
          </a:p>
          <a:p>
            <a:endParaRPr lang="bs-Latn-B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s-Latn-BA" dirty="0" smtClean="0"/>
              <a:t>Istinoljubivost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00193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s-Latn-BA" sz="1800" dirty="0" smtClean="0"/>
              <a:t>Pouzdanost je svojstvo koje podrazumijeva ispunjavanje preuzete obaveze i brigu o </a:t>
            </a:r>
            <a:r>
              <a:rPr lang="bs-Latn-BA" sz="1800" dirty="0" smtClean="0"/>
              <a:t>povjerenim </a:t>
            </a:r>
            <a:r>
              <a:rPr lang="bs-Latn-BA" sz="1800" dirty="0" smtClean="0"/>
              <a:t>stvarima</a:t>
            </a:r>
          </a:p>
          <a:p>
            <a:r>
              <a:rPr lang="bs-Latn-BA" sz="1800" dirty="0" smtClean="0"/>
              <a:t>Pouzdana osoba je ona koja kada joj se nešto povjeri ne iznevjeri i ispuni kada se sa nekim nešto dogovori</a:t>
            </a:r>
          </a:p>
          <a:p>
            <a:r>
              <a:rPr lang="bs-Latn-BA" sz="1800" dirty="0" smtClean="0"/>
              <a:t>Osobe koje nisu </a:t>
            </a:r>
            <a:r>
              <a:rPr lang="bs-Latn-BA" sz="1800" dirty="0" smtClean="0"/>
              <a:t>pouzdane nazivaju se </a:t>
            </a:r>
            <a:r>
              <a:rPr lang="bs-Latn-BA" sz="1800" dirty="0" smtClean="0"/>
              <a:t>munaficima, a oni su najgora vrsta ljudi</a:t>
            </a:r>
          </a:p>
          <a:p>
            <a:r>
              <a:rPr lang="bs-Latn-BA" sz="1800" dirty="0" smtClean="0"/>
              <a:t>Poslanik a.s. </a:t>
            </a:r>
            <a:r>
              <a:rPr lang="bs-Latn-BA" sz="1800" dirty="0"/>
              <a:t>k</a:t>
            </a:r>
            <a:r>
              <a:rPr lang="bs-Latn-BA" sz="1800" dirty="0" smtClean="0"/>
              <a:t>aže: „Nema vjere onaj ko nema emaneta (pouzdanost , povjerenje</a:t>
            </a:r>
            <a:r>
              <a:rPr lang="bs-Latn-BA" sz="1800" dirty="0" smtClean="0"/>
              <a:t>), </a:t>
            </a:r>
            <a:r>
              <a:rPr lang="bs-Latn-BA" sz="1800" dirty="0" smtClean="0"/>
              <a:t>niti ima vjere onaj ko ne poštuje </a:t>
            </a:r>
            <a:r>
              <a:rPr lang="bs-Latn-BA" sz="1800" dirty="0" smtClean="0"/>
              <a:t>dogovore.“</a:t>
            </a:r>
            <a:endParaRPr lang="bs-Latn-BA" sz="1800" dirty="0" smtClean="0"/>
          </a:p>
          <a:p>
            <a:r>
              <a:rPr lang="bs-Latn-BA" sz="1800" dirty="0" smtClean="0"/>
              <a:t>Jedan od predznaka Sudnjeg dana jeste nestanak emaneta među ljudima</a:t>
            </a:r>
          </a:p>
          <a:p>
            <a:r>
              <a:rPr lang="bs-Latn-BA" sz="1800" dirty="0" smtClean="0"/>
              <a:t>Muhammed a.s. (El-Emin) je primjer pouzdanosti</a:t>
            </a:r>
            <a:endParaRPr lang="bs-Latn-BA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s-Latn-BA" dirty="0"/>
              <a:t>P</a:t>
            </a:r>
            <a:r>
              <a:rPr lang="bs-Latn-BA" dirty="0" smtClean="0"/>
              <a:t>ouzdanost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56163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honeycomb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223</TotalTime>
  <Words>1376</Words>
  <Application>Microsoft Office PowerPoint</Application>
  <PresentationFormat>On-screen Show (4:3)</PresentationFormat>
  <Paragraphs>93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Lucida Sans Unicode</vt:lpstr>
      <vt:lpstr>Verdana</vt:lpstr>
      <vt:lpstr>Wingdings 2</vt:lpstr>
      <vt:lpstr>Wingdings 3</vt:lpstr>
      <vt:lpstr>Concourse</vt:lpstr>
      <vt:lpstr>Osobine vjernika</vt:lpstr>
      <vt:lpstr>Pobožnost i bogobojaznost</vt:lpstr>
      <vt:lpstr>Iskrenost </vt:lpstr>
      <vt:lpstr>Pravednost</vt:lpstr>
      <vt:lpstr>Predanost </vt:lpstr>
      <vt:lpstr>Strpljivost</vt:lpstr>
      <vt:lpstr>PowerPoint Presentation</vt:lpstr>
      <vt:lpstr>Istinoljubivost</vt:lpstr>
      <vt:lpstr>Pouzdanost</vt:lpstr>
      <vt:lpstr>Dobrota</vt:lpstr>
      <vt:lpstr>Ustrajnost</vt:lpstr>
      <vt:lpstr>Samilost i praštanje</vt:lpstr>
      <vt:lpstr>HVALA NA PAŽNJI!!!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Odlike vjernika</dc:title>
  <dc:creator>Enes</dc:creator>
  <cp:lastModifiedBy>Enes</cp:lastModifiedBy>
  <cp:revision>26</cp:revision>
  <dcterms:created xsi:type="dcterms:W3CDTF">2020-10-01T17:49:53Z</dcterms:created>
  <dcterms:modified xsi:type="dcterms:W3CDTF">2020-10-21T10:29:58Z</dcterms:modified>
</cp:coreProperties>
</file>