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9" r:id="rId14"/>
    <p:sldId id="270" r:id="rId15"/>
    <p:sldId id="271" r:id="rId16"/>
    <p:sldId id="272" r:id="rId17"/>
    <p:sldId id="267" r:id="rId1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36"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17" name="Footer Placeholder 16"/>
          <p:cNvSpPr>
            <a:spLocks noGrp="1"/>
          </p:cNvSpPr>
          <p:nvPr>
            <p:ph type="ftr" sz="quarter" idx="11"/>
          </p:nvPr>
        </p:nvSpPr>
        <p:spPr/>
        <p:txBody>
          <a:bodyPr/>
          <a:lstStyle/>
          <a:p>
            <a:endParaRPr lang="bs-Latn-B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D2C58EB-96D7-4919-8DAB-4B932DFFCD31}" type="slidenum">
              <a:rPr lang="bs-Latn-BA" smtClean="0"/>
              <a:pPr/>
              <a:t>‹#›</a:t>
            </a:fld>
            <a:endParaRPr lang="bs-Latn-B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1D2C58EB-96D7-4919-8DAB-4B932DFFCD31}"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1D2C58EB-96D7-4919-8DAB-4B932DFFCD31}"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1D2C58EB-96D7-4919-8DAB-4B932DFFCD31}" type="slidenum">
              <a:rPr lang="bs-Latn-BA" smtClean="0"/>
              <a:pPr/>
              <a:t>‹#›</a:t>
            </a:fld>
            <a:endParaRPr lang="bs-Latn-B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5" name="Footer Placeholder 4"/>
          <p:cNvSpPr>
            <a:spLocks noGrp="1"/>
          </p:cNvSpPr>
          <p:nvPr>
            <p:ph type="ftr" sz="quarter" idx="11"/>
          </p:nvPr>
        </p:nvSpPr>
        <p:spPr>
          <a:xfrm>
            <a:off x="800100" y="6172200"/>
            <a:ext cx="4000500" cy="457200"/>
          </a:xfrm>
        </p:spPr>
        <p:txBody>
          <a:bodyPr/>
          <a:lstStyle/>
          <a:p>
            <a:endParaRPr lang="bs-Latn-B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D2C58EB-96D7-4919-8DAB-4B932DFFCD31}" type="slidenum">
              <a:rPr lang="bs-Latn-BA" smtClean="0"/>
              <a:pPr/>
              <a:t>‹#›</a:t>
            </a:fld>
            <a:endParaRPr lang="bs-Latn-B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1D2C58EB-96D7-4919-8DAB-4B932DFFCD31}" type="slidenum">
              <a:rPr lang="bs-Latn-BA" smtClean="0"/>
              <a:pPr/>
              <a:t>‹#›</a:t>
            </a:fld>
            <a:endParaRPr lang="bs-Latn-B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1D2C58EB-96D7-4919-8DAB-4B932DFFCD31}" type="slidenum">
              <a:rPr lang="bs-Latn-BA" smtClean="0"/>
              <a:pPr/>
              <a:t>‹#›</a:t>
            </a:fld>
            <a:endParaRPr lang="bs-Latn-B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1D2C58EB-96D7-4919-8DAB-4B932DFFCD31}" type="slidenum">
              <a:rPr lang="bs-Latn-BA" smtClean="0"/>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1D2C58EB-96D7-4919-8DAB-4B932DFFCD31}"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1D2C58EB-96D7-4919-8DAB-4B932DFFCD31}" type="slidenum">
              <a:rPr lang="bs-Latn-BA" smtClean="0"/>
              <a:pPr/>
              <a:t>‹#›</a:t>
            </a:fld>
            <a:endParaRPr lang="bs-Latn-B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02E4DB-4878-43E5-BC79-44C148CCE76B}" type="datetimeFigureOut">
              <a:rPr lang="sr-Latn-CS" smtClean="0"/>
              <a:pPr/>
              <a:t>29.10.2019</a:t>
            </a:fld>
            <a:endParaRPr lang="bs-Latn-BA"/>
          </a:p>
        </p:txBody>
      </p:sp>
      <p:sp>
        <p:nvSpPr>
          <p:cNvPr id="6" name="Footer Placeholder 5"/>
          <p:cNvSpPr>
            <a:spLocks noGrp="1"/>
          </p:cNvSpPr>
          <p:nvPr>
            <p:ph type="ftr" sz="quarter" idx="11"/>
          </p:nvPr>
        </p:nvSpPr>
        <p:spPr>
          <a:xfrm>
            <a:off x="914400" y="6172200"/>
            <a:ext cx="3886200" cy="457200"/>
          </a:xfrm>
        </p:spPr>
        <p:txBody>
          <a:bodyPr/>
          <a:lstStyle/>
          <a:p>
            <a:endParaRPr lang="bs-Latn-BA"/>
          </a:p>
        </p:txBody>
      </p:sp>
      <p:sp>
        <p:nvSpPr>
          <p:cNvPr id="7" name="Slide Number Placeholder 6"/>
          <p:cNvSpPr>
            <a:spLocks noGrp="1"/>
          </p:cNvSpPr>
          <p:nvPr>
            <p:ph type="sldNum" sz="quarter" idx="12"/>
          </p:nvPr>
        </p:nvSpPr>
        <p:spPr>
          <a:xfrm>
            <a:off x="146304" y="6208776"/>
            <a:ext cx="457200" cy="457200"/>
          </a:xfrm>
        </p:spPr>
        <p:txBody>
          <a:bodyPr/>
          <a:lstStyle/>
          <a:p>
            <a:fld id="{1D2C58EB-96D7-4919-8DAB-4B932DFFCD31}" type="slidenum">
              <a:rPr lang="bs-Latn-BA" smtClean="0"/>
              <a:pPr/>
              <a:t>‹#›</a:t>
            </a:fld>
            <a:endParaRPr lang="bs-Latn-B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902E4DB-4878-43E5-BC79-44C148CCE76B}" type="datetimeFigureOut">
              <a:rPr lang="sr-Latn-CS" smtClean="0"/>
              <a:pPr/>
              <a:t>29.10.2019</a:t>
            </a:fld>
            <a:endParaRPr lang="bs-Latn-B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bs-Latn-B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2C58EB-96D7-4919-8DAB-4B932DFFCD31}" type="slidenum">
              <a:rPr lang="bs-Latn-BA" smtClean="0"/>
              <a:pPr/>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bs-Latn-BA" dirty="0" smtClean="0"/>
              <a:t>6. Lekcija (stariji)</a:t>
            </a:r>
            <a:endParaRPr lang="bs-Latn-BA" dirty="0"/>
          </a:p>
        </p:txBody>
      </p:sp>
      <p:sp>
        <p:nvSpPr>
          <p:cNvPr id="2" name="Title 1"/>
          <p:cNvSpPr>
            <a:spLocks noGrp="1"/>
          </p:cNvSpPr>
          <p:nvPr>
            <p:ph type="ctrTitle"/>
          </p:nvPr>
        </p:nvSpPr>
        <p:spPr/>
        <p:txBody>
          <a:bodyPr/>
          <a:lstStyle/>
          <a:p>
            <a:r>
              <a:rPr lang="bs-Latn-BA" dirty="0" smtClean="0"/>
              <a:t>Namaz u džematu</a:t>
            </a:r>
            <a:endParaRPr lang="bs-Latn-BA" dirty="0"/>
          </a:p>
        </p:txBody>
      </p:sp>
      <p:sp>
        <p:nvSpPr>
          <p:cNvPr id="4" name="TextBox 3"/>
          <p:cNvSpPr txBox="1"/>
          <p:nvPr/>
        </p:nvSpPr>
        <p:spPr>
          <a:xfrm>
            <a:off x="6215074" y="6143644"/>
            <a:ext cx="2697662" cy="369332"/>
          </a:xfrm>
          <a:prstGeom prst="rect">
            <a:avLst/>
          </a:prstGeom>
          <a:noFill/>
        </p:spPr>
        <p:txBody>
          <a:bodyPr wrap="none" rtlCol="0">
            <a:spAutoFit/>
          </a:bodyPr>
          <a:lstStyle/>
          <a:p>
            <a:r>
              <a:rPr lang="bs-Latn-BA" dirty="0" smtClean="0"/>
              <a:t>Pripremio: Enes ef. Habibović</a:t>
            </a: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Uslovi za klanjanje u džematu</a:t>
            </a:r>
            <a:endParaRPr lang="bs-Latn-BA" dirty="0"/>
          </a:p>
        </p:txBody>
      </p:sp>
      <p:sp>
        <p:nvSpPr>
          <p:cNvPr id="3" name="Content Placeholder 2"/>
          <p:cNvSpPr>
            <a:spLocks noGrp="1"/>
          </p:cNvSpPr>
          <p:nvPr>
            <p:ph sz="quarter" idx="1"/>
          </p:nvPr>
        </p:nvSpPr>
        <p:spPr/>
        <p:txBody>
          <a:bodyPr>
            <a:normAutofit fontScale="85000" lnSpcReduction="20000"/>
          </a:bodyPr>
          <a:lstStyle/>
          <a:p>
            <a:r>
              <a:rPr lang="bs-Latn-BA" dirty="0" smtClean="0"/>
              <a:t>Za džemat je potrebno najmanje dvoje</a:t>
            </a:r>
          </a:p>
          <a:p>
            <a:r>
              <a:rPr lang="bs-Latn-BA" dirty="0" smtClean="0"/>
              <a:t>Nijjet da ćemo klanjati za imamom</a:t>
            </a:r>
          </a:p>
          <a:p>
            <a:r>
              <a:rPr lang="bs-Latn-BA" dirty="0" smtClean="0"/>
              <a:t>Da ne budemo ispred imama</a:t>
            </a:r>
          </a:p>
          <a:p>
            <a:r>
              <a:rPr lang="bs-Latn-BA" dirty="0" smtClean="0"/>
              <a:t>Ako su dvojica imam postavlja onoga koji klanja za njim sa svoje desne strane</a:t>
            </a:r>
          </a:p>
          <a:p>
            <a:r>
              <a:rPr lang="bs-Latn-BA" dirty="0" smtClean="0"/>
              <a:t>Sunnet je da se prvo redaju ljudi, pa djeca, pa žene</a:t>
            </a:r>
          </a:p>
          <a:p>
            <a:r>
              <a:rPr lang="bs-Latn-BA" dirty="0" smtClean="0"/>
              <a:t>Imam mora odlučiti da će predvoditi žene u džematu</a:t>
            </a:r>
          </a:p>
          <a:p>
            <a:r>
              <a:rPr lang="bs-Latn-BA" dirty="0" smtClean="0"/>
              <a:t>Da imam i muktedija ne klanjaju dva različita farza</a:t>
            </a:r>
          </a:p>
          <a:p>
            <a:r>
              <a:rPr lang="bs-Latn-BA" dirty="0" smtClean="0"/>
              <a:t>Da imam ne bude onaj koji je prispio u džemat</a:t>
            </a:r>
          </a:p>
          <a:p>
            <a:r>
              <a:rPr lang="bs-Latn-BA" dirty="0" smtClean="0"/>
              <a:t>Da nema velike razdaljine (dva safa ili više) između imama i muktedije tj. da budu u jednom mjestu</a:t>
            </a:r>
          </a:p>
          <a:p>
            <a:r>
              <a:rPr lang="bs-Latn-BA" dirty="0" smtClean="0"/>
              <a:t>Da ne vidimo kod imama neku stavr koja po našem mišljenju kvari namaz</a:t>
            </a:r>
          </a:p>
          <a:p>
            <a:endParaRPr lang="bs-Latn-BA" dirty="0" smtClean="0"/>
          </a:p>
          <a:p>
            <a:pPr>
              <a:buNone/>
            </a:pPr>
            <a:endParaRPr lang="bs-Latn-BA" dirty="0" smtClean="0"/>
          </a:p>
          <a:p>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linds(horizont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Slijeđenje imama</a:t>
            </a:r>
            <a:endParaRPr lang="bs-Latn-BA" dirty="0"/>
          </a:p>
        </p:txBody>
      </p:sp>
      <p:sp>
        <p:nvSpPr>
          <p:cNvPr id="3" name="Content Placeholder 2"/>
          <p:cNvSpPr>
            <a:spLocks noGrp="1"/>
          </p:cNvSpPr>
          <p:nvPr>
            <p:ph sz="quarter" idx="1"/>
          </p:nvPr>
        </p:nvSpPr>
        <p:spPr/>
        <p:txBody>
          <a:bodyPr/>
          <a:lstStyle/>
          <a:p>
            <a:r>
              <a:rPr lang="bs-Latn-BA" dirty="0" smtClean="0"/>
              <a:t> Slijediti imama u namazu je farz</a:t>
            </a:r>
          </a:p>
          <a:p>
            <a:r>
              <a:rPr lang="bs-Latn-BA" dirty="0" smtClean="0"/>
              <a:t> Ako bi muktedija podigao glavu sa sedžde ili se podigao sa rukua treba se vratiti, inače njegov namaz će biti neispravan</a:t>
            </a:r>
          </a:p>
          <a:p>
            <a:r>
              <a:rPr lang="bs-Latn-BA" dirty="0" smtClean="0"/>
              <a:t>Muktedija neće slijediti imam u predaji selama, kada je prispio na namaz</a:t>
            </a:r>
          </a:p>
          <a:p>
            <a:r>
              <a:rPr lang="bs-Latn-BA" dirty="0" smtClean="0"/>
              <a:t>Muktedija slijedi ima u svim namaskim učenjima, osim na kijamu, tu ga neće slijediti</a:t>
            </a:r>
          </a:p>
          <a:p>
            <a:pPr>
              <a:buNone/>
            </a:pPr>
            <a:r>
              <a:rPr lang="bs-Latn-BA" sz="1400" dirty="0" smtClean="0"/>
              <a:t>Poslanik a.s. kaže: “Imam je određen da bi se klanjalo za njim, pa kada izgovori tekbir i vi ga izgovorite, a kada uči vi slušajte.” “Iamamovo učenje je njegovo učenje.”</a:t>
            </a:r>
          </a:p>
          <a:p>
            <a:pPr>
              <a:buNone/>
            </a:pPr>
            <a:endParaRPr lang="bs-Latn-BA" sz="2400" dirty="0" smtClean="0"/>
          </a:p>
          <a:p>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Zamjena imama u toku namaza</a:t>
            </a:r>
            <a:endParaRPr lang="bs-Latn-BA" dirty="0"/>
          </a:p>
        </p:txBody>
      </p:sp>
      <p:sp>
        <p:nvSpPr>
          <p:cNvPr id="3" name="Content Placeholder 2"/>
          <p:cNvSpPr>
            <a:spLocks noGrp="1"/>
          </p:cNvSpPr>
          <p:nvPr>
            <p:ph sz="quarter" idx="1"/>
          </p:nvPr>
        </p:nvSpPr>
        <p:spPr/>
        <p:txBody>
          <a:bodyPr/>
          <a:lstStyle/>
          <a:p>
            <a:r>
              <a:rPr lang="bs-Latn-BA" dirty="0" smtClean="0"/>
              <a:t>Dozvoljeno je imamu ako mu se desi nešto što kvari abdest, a on na to ne može uticati, da postavi nekoga od onih koji klanjaju za njim</a:t>
            </a:r>
          </a:p>
          <a:p>
            <a:r>
              <a:rPr lang="bs-Latn-BA" dirty="0" smtClean="0"/>
              <a:t>Zamjena se može postići išaretom ili povlačenjem</a:t>
            </a:r>
          </a:p>
          <a:p>
            <a:r>
              <a:rPr lang="bs-Latn-BA" dirty="0" smtClean="0"/>
              <a:t>Dozvoljeno je imamu da postavi nekoga na svoje mjesto ako ne bi bio u stanju da nastavi učenje</a:t>
            </a:r>
          </a:p>
          <a:p>
            <a:r>
              <a:rPr lang="bs-Latn-BA" dirty="0" smtClean="0"/>
              <a:t>Neće imam tražiti zamjenu ako ne bi mogo obavljati ruku i sedždu</a:t>
            </a:r>
          </a:p>
          <a:p>
            <a:r>
              <a:rPr lang="bs-Latn-BA" dirty="0" smtClean="0"/>
              <a:t>Ako imam pokaže na nekog čovjeka da ga zamijeni, a on to ne prihvati, on ima pravo da pokaže na drugoga</a:t>
            </a:r>
          </a:p>
          <a:p>
            <a:endParaRPr lang="bs-Latn-BA" dirty="0" smtClean="0"/>
          </a:p>
          <a:p>
            <a:endParaRPr lang="bs-Latn-BA" dirty="0" smtClean="0"/>
          </a:p>
          <a:p>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Neka pitanja</a:t>
            </a:r>
            <a:endParaRPr lang="bs-Latn-BA" dirty="0"/>
          </a:p>
        </p:txBody>
      </p:sp>
      <p:sp>
        <p:nvSpPr>
          <p:cNvPr id="3" name="Content Placeholder 2"/>
          <p:cNvSpPr>
            <a:spLocks noGrp="1"/>
          </p:cNvSpPr>
          <p:nvPr>
            <p:ph sz="quarter" idx="1"/>
          </p:nvPr>
        </p:nvSpPr>
        <p:spPr/>
        <p:txBody>
          <a:bodyPr>
            <a:normAutofit fontScale="92500" lnSpcReduction="20000"/>
          </a:bodyPr>
          <a:lstStyle/>
          <a:p>
            <a:r>
              <a:rPr lang="bs-Latn-BA" dirty="0" smtClean="0"/>
              <a:t>Da li osoba koja je s invaliditetom, koja je na štakama, može predvoditi džemat, odnosno predvoditi/klanjati kao imam džuma-namaz, održati hutbu?</a:t>
            </a:r>
          </a:p>
          <a:p>
            <a:pPr>
              <a:buNone/>
            </a:pPr>
            <a:r>
              <a:rPr lang="bs-Latn-BA" dirty="0" smtClean="0"/>
              <a:t>- Mekruh je predvoditi džemat u takvom stanju, ali će namaz biti ispravan ako se to desi.</a:t>
            </a:r>
          </a:p>
          <a:p>
            <a:r>
              <a:rPr lang="bs-Latn-BA" dirty="0" smtClean="0"/>
              <a:t>Kako će postupiti čovjek koji počne klanjati farz namaz (sam), a onda se tu formira džemat za isti namaz? Da li napustiti ili...?</a:t>
            </a:r>
          </a:p>
          <a:p>
            <a:pPr>
              <a:buNone/>
            </a:pPr>
            <a:r>
              <a:rPr lang="bs-Latn-BA" dirty="0" smtClean="0"/>
              <a:t>- Ako bude još na prvom rekatu i još nije učinio sedždu, predat će selam i pristupiti za imamom, ako je upotpunio prvi rekat, onda </a:t>
            </a:r>
            <a:r>
              <a:rPr lang="bs-Latn-BA" dirty="0" smtClean="0"/>
              <a:t>će </a:t>
            </a:r>
            <a:r>
              <a:rPr lang="bs-Latn-BA" dirty="0" smtClean="0"/>
              <a:t>klanjati još jedan, kako bi bio parni, predat će selam i pristupiti za imamom. Ovo važi za </a:t>
            </a:r>
            <a:r>
              <a:rPr lang="bs-Latn-BA" dirty="0" smtClean="0"/>
              <a:t>četverorekatne </a:t>
            </a:r>
            <a:r>
              <a:rPr lang="bs-Latn-BA" dirty="0" smtClean="0"/>
              <a:t>farzove, dok će kod ostalih, odma </a:t>
            </a:r>
            <a:r>
              <a:rPr lang="bs-Latn-BA" dirty="0" smtClean="0"/>
              <a:t>prekinuti namaz </a:t>
            </a:r>
            <a:r>
              <a:rPr lang="bs-Latn-BA" dirty="0" smtClean="0"/>
              <a:t>i pristupiti za imamom.</a:t>
            </a:r>
            <a:br>
              <a:rPr lang="bs-Latn-BA" dirty="0" smtClean="0"/>
            </a:b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57232"/>
            <a:ext cx="7772400" cy="5162568"/>
          </a:xfrm>
        </p:spPr>
        <p:txBody>
          <a:bodyPr/>
          <a:lstStyle/>
          <a:p>
            <a:r>
              <a:rPr lang="bs-Latn-BA" dirty="0" smtClean="0"/>
              <a:t>Ako muktedija nije proučio dovu na posljednjem sjedenju, a imam </a:t>
            </a:r>
            <a:r>
              <a:rPr lang="bs-Latn-BA" dirty="0" smtClean="0"/>
              <a:t>preda </a:t>
            </a:r>
            <a:r>
              <a:rPr lang="bs-Latn-BA" dirty="0" smtClean="0"/>
              <a:t>selam da li će ga slijediti ili će proučiti dovu, pa predati selam?</a:t>
            </a:r>
          </a:p>
          <a:p>
            <a:pPr>
              <a:buFontTx/>
              <a:buChar char="-"/>
            </a:pPr>
            <a:r>
              <a:rPr lang="bs-Latn-BA" dirty="0" smtClean="0"/>
              <a:t>Slijediti će imama jer je učenje dove sunnet. Ali ako bi se desilo da ima ustane prije nego što muktedija završi </a:t>
            </a:r>
            <a:r>
              <a:rPr lang="bs-Latn-BA" dirty="0" smtClean="0"/>
              <a:t>etehijjatu</a:t>
            </a:r>
            <a:r>
              <a:rPr lang="bs-Latn-BA" dirty="0" smtClean="0"/>
              <a:t>, on će završiti etehijjatu, a zatim nastaviti slijediti imama, ali ako i ne prouči namaz će opet biti ispravan.</a:t>
            </a:r>
          </a:p>
          <a:p>
            <a:r>
              <a:rPr lang="bs-Latn-BA" dirty="0" smtClean="0"/>
              <a:t>Da li je dozvoljeno da žena bude imam?</a:t>
            </a:r>
          </a:p>
          <a:p>
            <a:pPr>
              <a:buFontTx/>
              <a:buChar char="-"/>
            </a:pPr>
            <a:r>
              <a:rPr lang="bs-Latn-BA" dirty="0" smtClean="0"/>
              <a:t>Žena ne može biti imam muškarcima, dok ženama može, ali je to mekruh.</a:t>
            </a:r>
          </a:p>
          <a:p>
            <a:pPr>
              <a:buNone/>
            </a:pP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00042"/>
            <a:ext cx="7772400" cy="5519758"/>
          </a:xfrm>
        </p:spPr>
        <p:txBody>
          <a:bodyPr>
            <a:normAutofit lnSpcReduction="10000"/>
          </a:bodyPr>
          <a:lstStyle/>
          <a:p>
            <a:r>
              <a:rPr lang="pl-PL" dirty="0" smtClean="0"/>
              <a:t>Da li je osobi koja jede luk dozvoljeno da ne ode na namaz u džamiju?</a:t>
            </a:r>
          </a:p>
          <a:p>
            <a:pPr>
              <a:buFontTx/>
              <a:buChar char="-"/>
            </a:pPr>
            <a:r>
              <a:rPr lang="bs-Latn-BA" dirty="0" smtClean="0"/>
              <a:t>O</a:t>
            </a:r>
            <a:r>
              <a:rPr lang="vi-VN" dirty="0" smtClean="0"/>
              <a:t>naj ko jede luk neposredno pred namasko vrijeme tako da se od njega širi neugodan miris, klanjat će kod kuće i izostavit će džemat. Onaj ko jede luk iz želje za tim, nije grješan ako zbog toga izostavi džemat. Međutim, ako bi namjerno tako postupao s ciljem da ne ide u džamiju, počinio bi grijeh.</a:t>
            </a:r>
            <a:endParaRPr lang="bs-Latn-BA" dirty="0" smtClean="0"/>
          </a:p>
          <a:p>
            <a:r>
              <a:rPr lang="bs-Latn-BA" dirty="0" smtClean="0"/>
              <a:t>Da li je putnik oslobođen klanjanja namaza u džematu?</a:t>
            </a:r>
          </a:p>
          <a:p>
            <a:pPr>
              <a:buFontTx/>
              <a:buChar char="-"/>
            </a:pPr>
            <a:r>
              <a:rPr lang="bs-Latn-BA" dirty="0" smtClean="0"/>
              <a:t>Ne!</a:t>
            </a:r>
          </a:p>
          <a:p>
            <a:r>
              <a:rPr lang="bs-Latn-BA" dirty="0" smtClean="0"/>
              <a:t>Da li je dozvoljeno da imam uspostavi džemat sa samo jednom ženom koja mu nije nikakav rod?</a:t>
            </a:r>
          </a:p>
          <a:p>
            <a:pPr>
              <a:buNone/>
            </a:pPr>
            <a:r>
              <a:rPr lang="bs-Latn-BA" dirty="0" smtClean="0"/>
              <a:t>- Da! </a:t>
            </a: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000108"/>
            <a:ext cx="7772400" cy="5019692"/>
          </a:xfrm>
        </p:spPr>
        <p:txBody>
          <a:bodyPr/>
          <a:lstStyle/>
          <a:p>
            <a:r>
              <a:rPr lang="bs-Latn-BA" dirty="0" smtClean="0"/>
              <a:t>Da li čovjek može klanjati dva ista namaza u džematu, u jednom namaskom vremenu?</a:t>
            </a:r>
          </a:p>
          <a:p>
            <a:pPr>
              <a:buFontTx/>
              <a:buChar char="-"/>
            </a:pPr>
            <a:r>
              <a:rPr lang="bs-Latn-BA" dirty="0" smtClean="0"/>
              <a:t>Da! Prvi će mu se upisati kao farz, drugi kao nafila</a:t>
            </a:r>
            <a:r>
              <a:rPr lang="bs-Latn-BA" dirty="0" smtClean="0"/>
              <a:t>. </a:t>
            </a:r>
            <a:r>
              <a:rPr lang="bs-Latn-BA" smtClean="0"/>
              <a:t>Ali ne može kao imam. </a:t>
            </a:r>
            <a:endParaRPr lang="bs-Latn-BA" dirty="0" smtClean="0"/>
          </a:p>
          <a:p>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bs-Latn-BA" sz="6000" dirty="0" smtClean="0"/>
              <a:t>HVALA NA PAŽNJI!!!</a:t>
            </a:r>
            <a:endParaRPr lang="bs-Latn-BA" sz="6000"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Definicija namaza</a:t>
            </a:r>
            <a:endParaRPr lang="bs-Latn-BA" dirty="0"/>
          </a:p>
        </p:txBody>
      </p:sp>
      <p:sp>
        <p:nvSpPr>
          <p:cNvPr id="3" name="Content Placeholder 2"/>
          <p:cNvSpPr>
            <a:spLocks noGrp="1"/>
          </p:cNvSpPr>
          <p:nvPr>
            <p:ph sz="quarter" idx="1"/>
          </p:nvPr>
        </p:nvSpPr>
        <p:spPr/>
        <p:txBody>
          <a:bodyPr/>
          <a:lstStyle/>
          <a:p>
            <a:r>
              <a:rPr lang="bs-Latn-BA" dirty="0" smtClean="0"/>
              <a:t>Namaz se na arapskom kaže salat</a:t>
            </a:r>
          </a:p>
          <a:p>
            <a:r>
              <a:rPr lang="bs-Latn-BA" dirty="0" smtClean="0"/>
              <a:t>Salat jezički znači opću molbu za dobro (dova)</a:t>
            </a:r>
          </a:p>
          <a:p>
            <a:r>
              <a:rPr lang="bs-Latn-BA" dirty="0" smtClean="0"/>
              <a:t>Definicija: Namaz je ibadet sastavljen od učenja, ruku’a i sedždi.</a:t>
            </a: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Vrste namaza</a:t>
            </a:r>
            <a:endParaRPr lang="bs-Latn-BA" dirty="0"/>
          </a:p>
        </p:txBody>
      </p:sp>
      <p:sp>
        <p:nvSpPr>
          <p:cNvPr id="3" name="Content Placeholder 2"/>
          <p:cNvSpPr>
            <a:spLocks noGrp="1"/>
          </p:cNvSpPr>
          <p:nvPr>
            <p:ph sz="quarter" idx="1"/>
          </p:nvPr>
        </p:nvSpPr>
        <p:spPr/>
        <p:txBody>
          <a:bodyPr/>
          <a:lstStyle/>
          <a:p>
            <a:r>
              <a:rPr lang="bs-Latn-BA" dirty="0" smtClean="0"/>
              <a:t>Namaz se dijeli na tri vrste:</a:t>
            </a:r>
          </a:p>
          <a:p>
            <a:pPr marL="514350" indent="-514350">
              <a:buFont typeface="+mj-lt"/>
              <a:buAutoNum type="arabicPeriod"/>
            </a:pPr>
            <a:r>
              <a:rPr lang="bs-Latn-BA" dirty="0" smtClean="0"/>
              <a:t>Farz namazi</a:t>
            </a:r>
          </a:p>
          <a:p>
            <a:pPr marL="514350" indent="-514350">
              <a:buFont typeface="+mj-lt"/>
              <a:buAutoNum type="arabicPeriod"/>
            </a:pPr>
            <a:r>
              <a:rPr lang="bs-Latn-BA" dirty="0" smtClean="0"/>
              <a:t>Vadžib namazi</a:t>
            </a:r>
          </a:p>
          <a:p>
            <a:pPr marL="514350" indent="-514350">
              <a:buFont typeface="+mj-lt"/>
              <a:buAutoNum type="arabicPeriod"/>
            </a:pPr>
            <a:r>
              <a:rPr lang="bs-Latn-BA" dirty="0" smtClean="0"/>
              <a:t>Sunnet namazi</a:t>
            </a: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Značaj namaza u islamu</a:t>
            </a:r>
            <a:endParaRPr lang="bs-Latn-BA" dirty="0"/>
          </a:p>
        </p:txBody>
      </p:sp>
      <p:sp>
        <p:nvSpPr>
          <p:cNvPr id="3" name="Content Placeholder 2"/>
          <p:cNvSpPr>
            <a:spLocks noGrp="1"/>
          </p:cNvSpPr>
          <p:nvPr>
            <p:ph sz="quarter" idx="1"/>
          </p:nvPr>
        </p:nvSpPr>
        <p:spPr/>
        <p:txBody>
          <a:bodyPr>
            <a:normAutofit/>
          </a:bodyPr>
          <a:lstStyle/>
          <a:p>
            <a:r>
              <a:rPr lang="bs-Latn-BA" dirty="0" smtClean="0"/>
              <a:t>Namaz je stub islama</a:t>
            </a:r>
          </a:p>
          <a:p>
            <a:pPr>
              <a:buNone/>
            </a:pPr>
            <a:r>
              <a:rPr lang="bs-Latn-BA" sz="1400" dirty="0" smtClean="0"/>
              <a:t>Poslanik a.s. kaže: “Glava svih stvari je islam, njegov stub je namaz, a njegovo vrhunsko upotpunjenje jeste džihad.”</a:t>
            </a:r>
          </a:p>
          <a:p>
            <a:r>
              <a:rPr lang="bs-Latn-BA" dirty="0" smtClean="0"/>
              <a:t>Namaz je znak vjere</a:t>
            </a:r>
          </a:p>
          <a:p>
            <a:pPr>
              <a:buNone/>
            </a:pPr>
            <a:r>
              <a:rPr lang="bs-Latn-BA" sz="1400" dirty="0" smtClean="0"/>
              <a:t>Poslanik a.s. kaže: “Dosita je između čovjeka, mnogoboštva i nevjreovanja ostavljanje namaza.”</a:t>
            </a:r>
          </a:p>
          <a:p>
            <a:r>
              <a:rPr lang="bs-Latn-BA" dirty="0" smtClean="0"/>
              <a:t>Namaz štiti čovjeka od grijeha</a:t>
            </a:r>
          </a:p>
          <a:p>
            <a:pPr>
              <a:buNone/>
            </a:pPr>
            <a:r>
              <a:rPr lang="bs-Latn-BA" sz="1400" dirty="0" smtClean="0"/>
              <a:t>Allah dž.š. kaže: “Namaz dosita odvraća od razvrata i svega što je ružno...”</a:t>
            </a:r>
          </a:p>
          <a:p>
            <a:r>
              <a:rPr lang="bs-Latn-BA" dirty="0" smtClean="0"/>
              <a:t>Namaz briše grijehe</a:t>
            </a:r>
          </a:p>
          <a:p>
            <a:pPr>
              <a:buNone/>
            </a:pPr>
            <a:r>
              <a:rPr lang="bs-Latn-BA" sz="1500" dirty="0" smtClean="0"/>
              <a:t>Poslanik a.s. kaže: “Pet dnevnih namaza i džuma do džume brišu ono što je između njih.”</a:t>
            </a:r>
          </a:p>
          <a:p>
            <a:r>
              <a:rPr lang="bs-Latn-BA" dirty="0" smtClean="0"/>
              <a:t>Namaz otklanja brigu i tugu</a:t>
            </a:r>
          </a:p>
          <a:p>
            <a:pPr>
              <a:buNone/>
            </a:pPr>
            <a:r>
              <a:rPr lang="bs-Latn-BA" sz="1400" dirty="0" smtClean="0"/>
              <a:t>Allah dž.š. kaže: “Mi dobro znamo da ti je teško u duši zbog onoga što oni govore, zato veličaj Gospodara svoga i hvali Ga i sedždu obavljaj.”</a:t>
            </a:r>
          </a:p>
          <a:p>
            <a:pPr>
              <a:buNone/>
            </a:pPr>
            <a:endParaRPr lang="bs-Latn-BA" sz="1400"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linds(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linds(horizont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linds(horizont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Namaz u džematu</a:t>
            </a:r>
            <a:endParaRPr lang="bs-Latn-BA" dirty="0"/>
          </a:p>
        </p:txBody>
      </p:sp>
      <p:sp>
        <p:nvSpPr>
          <p:cNvPr id="3" name="Content Placeholder 2"/>
          <p:cNvSpPr>
            <a:spLocks noGrp="1"/>
          </p:cNvSpPr>
          <p:nvPr>
            <p:ph sz="quarter" idx="1"/>
          </p:nvPr>
        </p:nvSpPr>
        <p:spPr/>
        <p:txBody>
          <a:bodyPr>
            <a:normAutofit fontScale="92500" lnSpcReduction="20000"/>
          </a:bodyPr>
          <a:lstStyle/>
          <a:p>
            <a:r>
              <a:rPr lang="bs-Latn-BA" dirty="0" smtClean="0"/>
              <a:t>Namaz u džematu spada u kategoriju sunneta, a po nekima vadžib ili farz</a:t>
            </a:r>
          </a:p>
          <a:p>
            <a:r>
              <a:rPr lang="bs-Latn-BA" dirty="0" smtClean="0"/>
              <a:t>Poslanik a.s. kaže: “Namjeravao sam da naredim nekome da klanja ljudima, zatim da odem onima koji su izostali iz džemata, i naredim da im se kuće zapale snopom drveća. Kada bi neko od njih znao da će naći debelu kost došao bi, to jest na jaciju.”</a:t>
            </a:r>
          </a:p>
          <a:p>
            <a:r>
              <a:rPr lang="bs-Latn-BA" dirty="0" smtClean="0"/>
              <a:t>Poslanik a.s. kaže: </a:t>
            </a:r>
            <a:r>
              <a:rPr lang="vi-VN" dirty="0" smtClean="0"/>
              <a:t>“Kada god vjernik pođe u džamiju, Allah mu za taj odlazak pripremi novo mjesto u </a:t>
            </a:r>
            <a:r>
              <a:rPr lang="bs-Latn-BA" dirty="0" smtClean="0"/>
              <a:t>d</a:t>
            </a:r>
            <a:r>
              <a:rPr lang="vi-VN" dirty="0" smtClean="0"/>
              <a:t>žennetu.”</a:t>
            </a:r>
            <a:endParaRPr lang="bs-Latn-BA" dirty="0" smtClean="0"/>
          </a:p>
          <a:p>
            <a:r>
              <a:rPr lang="bs-Latn-BA" dirty="0" smtClean="0"/>
              <a:t>Poslanik a.s. kaže: “Namaz u džematu je vrijedniji od namaza pojedinca 27 puta.”</a:t>
            </a:r>
          </a:p>
          <a:p>
            <a:r>
              <a:rPr lang="bs-Latn-BA" dirty="0" smtClean="0"/>
              <a:t>Poslanik a.s. kaže: "Namaz dvojice bolji je od namaza pojedinca, a namaz trojice bolji je od namaza dvojice, što ih je više to je Allahu draže. </a:t>
            </a: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bs-Latn-BA" dirty="0" smtClean="0"/>
              <a:t>Abdullah b. Suvejd el-Ensari prenosi od svoje tetke Ummu Humejd, žene Ebu Humejd el-Sa’idija, da je došla Poslaniku s.a.w.s., rekavši mu: O Allahov Poslaniče, ja volim klanjati namaz za tobom – našta joj on reče: „Znam da voliš klanjati namaz za mnom, ali, namaz kojeg ćeš klanjati tamo gdje spavaš ti je vrijedniji od namaza kojeg ćeš klanjati na drugom mjestu u sobi, i namaz obavljen u sobi ti je vreijedniji od namaza kojeg bi obavila negdje drugo u kući, i namaz obavljen u svojoj kući ti je vrijedniji od namaza kojeg bi obavila u lokalnoj džamiji, i namaz u lokalnoj džamiji ti je vrijedniji od namaza obavljenog u mojoj džamiji!“ Reče: Naredila je da joj se napravi mesdžid na kraju svoje kuće, kojeg je zastrla, i u njemu je klanjala sve dok nije umrla!</a:t>
            </a:r>
            <a:endParaRPr lang="bs-Latn-BA" dirty="0"/>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s-Latn-BA" dirty="0" smtClean="0"/>
              <a:t>Opravdani razlozi izostavljanja iz džemata</a:t>
            </a:r>
            <a:endParaRPr lang="bs-Latn-BA" dirty="0"/>
          </a:p>
        </p:txBody>
      </p:sp>
      <p:sp>
        <p:nvSpPr>
          <p:cNvPr id="3" name="Content Placeholder 2"/>
          <p:cNvSpPr>
            <a:spLocks noGrp="1"/>
          </p:cNvSpPr>
          <p:nvPr>
            <p:ph sz="quarter" idx="1"/>
          </p:nvPr>
        </p:nvSpPr>
        <p:spPr/>
        <p:txBody>
          <a:bodyPr/>
          <a:lstStyle/>
          <a:p>
            <a:r>
              <a:rPr lang="bs-Latn-BA" dirty="0" smtClean="0"/>
              <a:t>Jaka kiša i hladnoća ili velika tama i vjetar noću ili veliko blato</a:t>
            </a:r>
          </a:p>
          <a:p>
            <a:r>
              <a:rPr lang="bs-Latn-BA" dirty="0" smtClean="0"/>
              <a:t>Strah za život ili imetak ili odlazak saputnika, ako bi klanjao u džematu</a:t>
            </a:r>
          </a:p>
          <a:p>
            <a:r>
              <a:rPr lang="bs-Latn-BA" dirty="0" smtClean="0"/>
              <a:t>Bolest zbog koje ne može ići u džamiju</a:t>
            </a:r>
          </a:p>
          <a:p>
            <a:r>
              <a:rPr lang="bs-Latn-BA" dirty="0" smtClean="0"/>
              <a:t>Ako bude postavljena hrana za kojom on žudi ili je osjetio potrebu za fiziološkom nuždom</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Ko je najpreči da bude imam?</a:t>
            </a:r>
            <a:endParaRPr lang="bs-Latn-BA" dirty="0"/>
          </a:p>
        </p:txBody>
      </p:sp>
      <p:sp>
        <p:nvSpPr>
          <p:cNvPr id="3" name="Content Placeholder 2"/>
          <p:cNvSpPr>
            <a:spLocks noGrp="1"/>
          </p:cNvSpPr>
          <p:nvPr>
            <p:ph sz="quarter" idx="1"/>
          </p:nvPr>
        </p:nvSpPr>
        <p:spPr/>
        <p:txBody>
          <a:bodyPr>
            <a:normAutofit lnSpcReduction="10000"/>
          </a:bodyPr>
          <a:lstStyle/>
          <a:p>
            <a:r>
              <a:rPr lang="bs-Latn-BA" dirty="0" smtClean="0"/>
              <a:t>Poslanik a.s. kaže: “Ljudima će imamiti onaj ko najbolje poznaje Allahovu Knjigu (propise, ne napamet). Ako tu budu isti, onda onaj koji najbolje poznaje sunnet. Ako tu budu isti, onda onaj koji je prije obavio hidžru. Ako i tu budu isti, onda ko je prije primio islam. Čovjek neće imamiti drugom čovjeku u njegovoj upravi (nadležnosti), niti će sjesti u njegovoj kući na njegovo počasno mjesto bez njegove dozvole.”</a:t>
            </a:r>
          </a:p>
          <a:p>
            <a:r>
              <a:rPr lang="bs-Latn-BA" dirty="0" smtClean="0"/>
              <a:t>Ako u svemu budu isti, onda se prednost daje starijem</a:t>
            </a:r>
          </a:p>
          <a:p>
            <a:r>
              <a:rPr lang="bs-Latn-BA" dirty="0" smtClean="0"/>
              <a:t>Nije lijepo postavljati za imama velikog griješnika, iako je namaz za njim ispravan</a:t>
            </a: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Uslovi da bi neko bio imam</a:t>
            </a:r>
            <a:endParaRPr lang="bs-Latn-BA" dirty="0"/>
          </a:p>
        </p:txBody>
      </p:sp>
      <p:sp>
        <p:nvSpPr>
          <p:cNvPr id="3" name="Content Placeholder 2"/>
          <p:cNvSpPr>
            <a:spLocks noGrp="1"/>
          </p:cNvSpPr>
          <p:nvPr>
            <p:ph sz="quarter" idx="1"/>
          </p:nvPr>
        </p:nvSpPr>
        <p:spPr/>
        <p:txBody>
          <a:bodyPr/>
          <a:lstStyle/>
          <a:p>
            <a:r>
              <a:rPr lang="bs-Latn-BA" dirty="0" smtClean="0"/>
              <a:t>Da je musliman</a:t>
            </a:r>
          </a:p>
          <a:p>
            <a:r>
              <a:rPr lang="bs-Latn-BA" dirty="0" smtClean="0"/>
              <a:t>Da je punoljetan</a:t>
            </a:r>
          </a:p>
          <a:p>
            <a:r>
              <a:rPr lang="bs-Latn-BA" dirty="0" smtClean="0"/>
              <a:t>Da je muško</a:t>
            </a:r>
          </a:p>
          <a:p>
            <a:r>
              <a:rPr lang="bs-Latn-BA" dirty="0" smtClean="0"/>
              <a:t>Nepostojanje neke smetnje</a:t>
            </a:r>
          </a:p>
          <a:p>
            <a:r>
              <a:rPr lang="bs-Latn-BA" dirty="0" smtClean="0"/>
              <a:t>Da imam ne kusa i ne muca</a:t>
            </a:r>
          </a:p>
          <a:p>
            <a:pPr>
              <a:buNone/>
            </a:pPr>
            <a:endParaRPr lang="bs-Latn-BA"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220</TotalTime>
  <Words>1383</Words>
  <Application>Microsoft Office PowerPoint</Application>
  <PresentationFormat>On-screen Show (4:3)</PresentationFormat>
  <Paragraphs>88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Namaz u džematu</vt:lpstr>
      <vt:lpstr>Definicija namaza</vt:lpstr>
      <vt:lpstr>Vrste namaza</vt:lpstr>
      <vt:lpstr>Značaj namaza u islamu</vt:lpstr>
      <vt:lpstr>Namaz u džematu</vt:lpstr>
      <vt:lpstr>Slide 6</vt:lpstr>
      <vt:lpstr>Opravdani razlozi izostavljanja iz džemata</vt:lpstr>
      <vt:lpstr>Ko je najpreči da bude imam?</vt:lpstr>
      <vt:lpstr>Uslovi da bi neko bio imam</vt:lpstr>
      <vt:lpstr>Uslovi za klanjanje u džematu</vt:lpstr>
      <vt:lpstr>Slijeđenje imama</vt:lpstr>
      <vt:lpstr>Zamjena imama u toku namaza</vt:lpstr>
      <vt:lpstr>Neka pitanja</vt:lpstr>
      <vt:lpstr>Slide 14</vt:lpstr>
      <vt:lpstr>Slide 15</vt:lpstr>
      <vt:lpstr>Slide 16</vt:lpstr>
      <vt:lpstr>HVALA NA PAŽNJI!!!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Namaz u džematu</dc:title>
  <dc:creator>Enes</dc:creator>
  <cp:lastModifiedBy>Enes</cp:lastModifiedBy>
  <cp:revision>26</cp:revision>
  <dcterms:created xsi:type="dcterms:W3CDTF">2019-10-18T20:36:22Z</dcterms:created>
  <dcterms:modified xsi:type="dcterms:W3CDTF">2019-10-29T19:18:08Z</dcterms:modified>
</cp:coreProperties>
</file>